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297E7-A8EF-4E4E-98A6-CA5DB0539CE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D6B048A-F042-4894-8DCE-25F8161C4DEB}">
      <dgm:prSet phldrT="[Szöveg]"/>
      <dgm:spPr/>
      <dgm:t>
        <a:bodyPr/>
        <a:lstStyle/>
        <a:p>
          <a:r>
            <a:rPr lang="hu-HU" dirty="0" smtClean="0"/>
            <a:t>A globális problémák területei</a:t>
          </a:r>
          <a:endParaRPr lang="hu-HU" dirty="0"/>
        </a:p>
      </dgm:t>
    </dgm:pt>
    <dgm:pt modelId="{95DB2048-47F2-432A-A7B0-8C9AC12C1EE8}" type="parTrans" cxnId="{9D0072F2-A848-416D-9A37-E8DCFEFFB3CD}">
      <dgm:prSet/>
      <dgm:spPr/>
      <dgm:t>
        <a:bodyPr/>
        <a:lstStyle/>
        <a:p>
          <a:endParaRPr lang="hu-HU"/>
        </a:p>
      </dgm:t>
    </dgm:pt>
    <dgm:pt modelId="{A5399682-1013-4156-AB4C-8C4630CB02B7}" type="sibTrans" cxnId="{9D0072F2-A848-416D-9A37-E8DCFEFFB3CD}">
      <dgm:prSet/>
      <dgm:spPr/>
      <dgm:t>
        <a:bodyPr/>
        <a:lstStyle/>
        <a:p>
          <a:endParaRPr lang="hu-HU"/>
        </a:p>
      </dgm:t>
    </dgm:pt>
    <dgm:pt modelId="{A378D0C7-9C3A-49B2-A9AC-BB3B0E191DD2}">
      <dgm:prSet phldrT="[Szöveg]"/>
      <dgm:spPr/>
      <dgm:t>
        <a:bodyPr/>
        <a:lstStyle/>
        <a:p>
          <a:r>
            <a:rPr lang="hu-HU" dirty="0" smtClean="0"/>
            <a:t>Ökológiai világkrízis</a:t>
          </a:r>
          <a:endParaRPr lang="hu-HU" dirty="0"/>
        </a:p>
      </dgm:t>
    </dgm:pt>
    <dgm:pt modelId="{BF4CC1C8-2158-484D-BEB8-E07A386967AC}" type="parTrans" cxnId="{8361BEC4-F3ED-44C5-8AE9-574FF3DC7666}">
      <dgm:prSet/>
      <dgm:spPr/>
      <dgm:t>
        <a:bodyPr/>
        <a:lstStyle/>
        <a:p>
          <a:endParaRPr lang="hu-HU"/>
        </a:p>
      </dgm:t>
    </dgm:pt>
    <dgm:pt modelId="{05DB6276-1413-4B0F-A238-A96C048006EB}" type="sibTrans" cxnId="{8361BEC4-F3ED-44C5-8AE9-574FF3DC7666}">
      <dgm:prSet/>
      <dgm:spPr/>
      <dgm:t>
        <a:bodyPr/>
        <a:lstStyle/>
        <a:p>
          <a:endParaRPr lang="hu-HU"/>
        </a:p>
      </dgm:t>
    </dgm:pt>
    <dgm:pt modelId="{FB071A0F-CB7C-40E5-AA6F-698D7C786BD6}">
      <dgm:prSet phldrT="[Szöveg]"/>
      <dgm:spPr/>
      <dgm:t>
        <a:bodyPr/>
        <a:lstStyle/>
        <a:p>
          <a:r>
            <a:rPr lang="hu-HU" dirty="0" smtClean="0"/>
            <a:t>Humán világkrízis</a:t>
          </a:r>
          <a:endParaRPr lang="hu-HU" dirty="0"/>
        </a:p>
      </dgm:t>
    </dgm:pt>
    <dgm:pt modelId="{0BABBCB3-734C-456E-A07E-25E2522082ED}" type="parTrans" cxnId="{25F1C8DF-02C3-4D7C-9C16-26E1DC54CD0B}">
      <dgm:prSet/>
      <dgm:spPr/>
      <dgm:t>
        <a:bodyPr/>
        <a:lstStyle/>
        <a:p>
          <a:endParaRPr lang="hu-HU"/>
        </a:p>
      </dgm:t>
    </dgm:pt>
    <dgm:pt modelId="{637A31C6-94FC-417C-84F7-8EE0A6C4EB39}" type="sibTrans" cxnId="{25F1C8DF-02C3-4D7C-9C16-26E1DC54CD0B}">
      <dgm:prSet/>
      <dgm:spPr/>
      <dgm:t>
        <a:bodyPr/>
        <a:lstStyle/>
        <a:p>
          <a:endParaRPr lang="hu-HU"/>
        </a:p>
      </dgm:t>
    </dgm:pt>
    <dgm:pt modelId="{6F4F0D92-4C65-48FF-817F-26995FC51257}" type="pres">
      <dgm:prSet presAssocID="{DE0297E7-A8EF-4E4E-98A6-CA5DB0539C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9733049F-A84B-4BCB-85B9-57AD67A08E0F}" type="pres">
      <dgm:prSet presAssocID="{5D6B048A-F042-4894-8DCE-25F8161C4DEB}" presName="hierRoot1" presStyleCnt="0">
        <dgm:presLayoutVars>
          <dgm:hierBranch val="init"/>
        </dgm:presLayoutVars>
      </dgm:prSet>
      <dgm:spPr/>
    </dgm:pt>
    <dgm:pt modelId="{ED2353A1-4B51-4A54-B7FE-2423EFDA1C8F}" type="pres">
      <dgm:prSet presAssocID="{5D6B048A-F042-4894-8DCE-25F8161C4DEB}" presName="rootComposite1" presStyleCnt="0"/>
      <dgm:spPr/>
    </dgm:pt>
    <dgm:pt modelId="{E1A8D43F-4DBD-42D0-8005-C711BAFD9A4D}" type="pres">
      <dgm:prSet presAssocID="{5D6B048A-F042-4894-8DCE-25F8161C4DE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EA520EE-11A6-4287-A3CC-FB75040D8D32}" type="pres">
      <dgm:prSet presAssocID="{5D6B048A-F042-4894-8DCE-25F8161C4DEB}" presName="rootConnector1" presStyleLbl="node1" presStyleIdx="0" presStyleCnt="0"/>
      <dgm:spPr/>
      <dgm:t>
        <a:bodyPr/>
        <a:lstStyle/>
        <a:p>
          <a:endParaRPr lang="hu-HU"/>
        </a:p>
      </dgm:t>
    </dgm:pt>
    <dgm:pt modelId="{47E73AF8-D1FA-4218-AE0C-400C7E904481}" type="pres">
      <dgm:prSet presAssocID="{5D6B048A-F042-4894-8DCE-25F8161C4DEB}" presName="hierChild2" presStyleCnt="0"/>
      <dgm:spPr/>
    </dgm:pt>
    <dgm:pt modelId="{FEDB7A72-8196-47D8-982E-DCDE14365887}" type="pres">
      <dgm:prSet presAssocID="{BF4CC1C8-2158-484D-BEB8-E07A386967AC}" presName="Name37" presStyleLbl="parChTrans1D2" presStyleIdx="0" presStyleCnt="2"/>
      <dgm:spPr/>
      <dgm:t>
        <a:bodyPr/>
        <a:lstStyle/>
        <a:p>
          <a:endParaRPr lang="hu-HU"/>
        </a:p>
      </dgm:t>
    </dgm:pt>
    <dgm:pt modelId="{BE71F8F3-A602-4588-AC93-CC0FDA42F7BB}" type="pres">
      <dgm:prSet presAssocID="{A378D0C7-9C3A-49B2-A9AC-BB3B0E191DD2}" presName="hierRoot2" presStyleCnt="0">
        <dgm:presLayoutVars>
          <dgm:hierBranch val="init"/>
        </dgm:presLayoutVars>
      </dgm:prSet>
      <dgm:spPr/>
    </dgm:pt>
    <dgm:pt modelId="{BE9F1D0A-86D1-44BF-9CC3-B5C19957FD1C}" type="pres">
      <dgm:prSet presAssocID="{A378D0C7-9C3A-49B2-A9AC-BB3B0E191DD2}" presName="rootComposite" presStyleCnt="0"/>
      <dgm:spPr/>
    </dgm:pt>
    <dgm:pt modelId="{CCD8C163-F2C6-452C-ADF2-412060C2F4CE}" type="pres">
      <dgm:prSet presAssocID="{A378D0C7-9C3A-49B2-A9AC-BB3B0E191DD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80B4CB6-7954-4656-A4C8-1FF47A351F80}" type="pres">
      <dgm:prSet presAssocID="{A378D0C7-9C3A-49B2-A9AC-BB3B0E191DD2}" presName="rootConnector" presStyleLbl="node2" presStyleIdx="0" presStyleCnt="2"/>
      <dgm:spPr/>
      <dgm:t>
        <a:bodyPr/>
        <a:lstStyle/>
        <a:p>
          <a:endParaRPr lang="hu-HU"/>
        </a:p>
      </dgm:t>
    </dgm:pt>
    <dgm:pt modelId="{F21681AD-F00A-4ABB-81F8-3515E89B137E}" type="pres">
      <dgm:prSet presAssocID="{A378D0C7-9C3A-49B2-A9AC-BB3B0E191DD2}" presName="hierChild4" presStyleCnt="0"/>
      <dgm:spPr/>
    </dgm:pt>
    <dgm:pt modelId="{D96E462C-28AB-4D1D-B6DF-30C3659C2C58}" type="pres">
      <dgm:prSet presAssocID="{A378D0C7-9C3A-49B2-A9AC-BB3B0E191DD2}" presName="hierChild5" presStyleCnt="0"/>
      <dgm:spPr/>
    </dgm:pt>
    <dgm:pt modelId="{B3CFFD76-29AB-45D7-840A-C36FDD3C7D68}" type="pres">
      <dgm:prSet presAssocID="{0BABBCB3-734C-456E-A07E-25E2522082ED}" presName="Name37" presStyleLbl="parChTrans1D2" presStyleIdx="1" presStyleCnt="2"/>
      <dgm:spPr/>
      <dgm:t>
        <a:bodyPr/>
        <a:lstStyle/>
        <a:p>
          <a:endParaRPr lang="hu-HU"/>
        </a:p>
      </dgm:t>
    </dgm:pt>
    <dgm:pt modelId="{E5416643-362B-48A3-84AB-892F7F624DAD}" type="pres">
      <dgm:prSet presAssocID="{FB071A0F-CB7C-40E5-AA6F-698D7C786BD6}" presName="hierRoot2" presStyleCnt="0">
        <dgm:presLayoutVars>
          <dgm:hierBranch val="init"/>
        </dgm:presLayoutVars>
      </dgm:prSet>
      <dgm:spPr/>
    </dgm:pt>
    <dgm:pt modelId="{65D4C07E-B42C-4B23-9773-8B3EED1BDA71}" type="pres">
      <dgm:prSet presAssocID="{FB071A0F-CB7C-40E5-AA6F-698D7C786BD6}" presName="rootComposite" presStyleCnt="0"/>
      <dgm:spPr/>
    </dgm:pt>
    <dgm:pt modelId="{E24286DC-B129-4160-9AB4-B09A6F1A7F6F}" type="pres">
      <dgm:prSet presAssocID="{FB071A0F-CB7C-40E5-AA6F-698D7C786BD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C8E59D5-B675-4389-92ED-6584F305C402}" type="pres">
      <dgm:prSet presAssocID="{FB071A0F-CB7C-40E5-AA6F-698D7C786BD6}" presName="rootConnector" presStyleLbl="node2" presStyleIdx="1" presStyleCnt="2"/>
      <dgm:spPr/>
      <dgm:t>
        <a:bodyPr/>
        <a:lstStyle/>
        <a:p>
          <a:endParaRPr lang="hu-HU"/>
        </a:p>
      </dgm:t>
    </dgm:pt>
    <dgm:pt modelId="{159C3A6B-5549-40FC-9C6E-8872A80A7269}" type="pres">
      <dgm:prSet presAssocID="{FB071A0F-CB7C-40E5-AA6F-698D7C786BD6}" presName="hierChild4" presStyleCnt="0"/>
      <dgm:spPr/>
    </dgm:pt>
    <dgm:pt modelId="{FD9BF68C-2531-418C-B855-99D959CEF110}" type="pres">
      <dgm:prSet presAssocID="{FB071A0F-CB7C-40E5-AA6F-698D7C786BD6}" presName="hierChild5" presStyleCnt="0"/>
      <dgm:spPr/>
    </dgm:pt>
    <dgm:pt modelId="{3593E694-89D2-442A-A482-E0C0ADE272AD}" type="pres">
      <dgm:prSet presAssocID="{5D6B048A-F042-4894-8DCE-25F8161C4DEB}" presName="hierChild3" presStyleCnt="0"/>
      <dgm:spPr/>
    </dgm:pt>
  </dgm:ptLst>
  <dgm:cxnLst>
    <dgm:cxn modelId="{256ECB88-2FEA-4DA3-9CED-0CC4B786597E}" type="presOf" srcId="{0BABBCB3-734C-456E-A07E-25E2522082ED}" destId="{B3CFFD76-29AB-45D7-840A-C36FDD3C7D68}" srcOrd="0" destOrd="0" presId="urn:microsoft.com/office/officeart/2005/8/layout/orgChart1"/>
    <dgm:cxn modelId="{9D0072F2-A848-416D-9A37-E8DCFEFFB3CD}" srcId="{DE0297E7-A8EF-4E4E-98A6-CA5DB0539CE6}" destId="{5D6B048A-F042-4894-8DCE-25F8161C4DEB}" srcOrd="0" destOrd="0" parTransId="{95DB2048-47F2-432A-A7B0-8C9AC12C1EE8}" sibTransId="{A5399682-1013-4156-AB4C-8C4630CB02B7}"/>
    <dgm:cxn modelId="{C54BBA95-FFC3-4888-9489-CAE2C2033CC7}" type="presOf" srcId="{BF4CC1C8-2158-484D-BEB8-E07A386967AC}" destId="{FEDB7A72-8196-47D8-982E-DCDE14365887}" srcOrd="0" destOrd="0" presId="urn:microsoft.com/office/officeart/2005/8/layout/orgChart1"/>
    <dgm:cxn modelId="{773DE35E-1DD5-4898-BEDF-07ED1291B67D}" type="presOf" srcId="{FB071A0F-CB7C-40E5-AA6F-698D7C786BD6}" destId="{E24286DC-B129-4160-9AB4-B09A6F1A7F6F}" srcOrd="0" destOrd="0" presId="urn:microsoft.com/office/officeart/2005/8/layout/orgChart1"/>
    <dgm:cxn modelId="{322BD312-8618-4284-9912-107EAEB92E57}" type="presOf" srcId="{A378D0C7-9C3A-49B2-A9AC-BB3B0E191DD2}" destId="{CCD8C163-F2C6-452C-ADF2-412060C2F4CE}" srcOrd="0" destOrd="0" presId="urn:microsoft.com/office/officeart/2005/8/layout/orgChart1"/>
    <dgm:cxn modelId="{DF94845E-86AF-42DE-9244-66F9BBC76017}" type="presOf" srcId="{DE0297E7-A8EF-4E4E-98A6-CA5DB0539CE6}" destId="{6F4F0D92-4C65-48FF-817F-26995FC51257}" srcOrd="0" destOrd="0" presId="urn:microsoft.com/office/officeart/2005/8/layout/orgChart1"/>
    <dgm:cxn modelId="{196ED925-D183-4BE6-8DCA-F144807259D6}" type="presOf" srcId="{5D6B048A-F042-4894-8DCE-25F8161C4DEB}" destId="{E1A8D43F-4DBD-42D0-8005-C711BAFD9A4D}" srcOrd="0" destOrd="0" presId="urn:microsoft.com/office/officeart/2005/8/layout/orgChart1"/>
    <dgm:cxn modelId="{8361BEC4-F3ED-44C5-8AE9-574FF3DC7666}" srcId="{5D6B048A-F042-4894-8DCE-25F8161C4DEB}" destId="{A378D0C7-9C3A-49B2-A9AC-BB3B0E191DD2}" srcOrd="0" destOrd="0" parTransId="{BF4CC1C8-2158-484D-BEB8-E07A386967AC}" sibTransId="{05DB6276-1413-4B0F-A238-A96C048006EB}"/>
    <dgm:cxn modelId="{25F1C8DF-02C3-4D7C-9C16-26E1DC54CD0B}" srcId="{5D6B048A-F042-4894-8DCE-25F8161C4DEB}" destId="{FB071A0F-CB7C-40E5-AA6F-698D7C786BD6}" srcOrd="1" destOrd="0" parTransId="{0BABBCB3-734C-456E-A07E-25E2522082ED}" sibTransId="{637A31C6-94FC-417C-84F7-8EE0A6C4EB39}"/>
    <dgm:cxn modelId="{E6D5A4AE-C55E-400F-9706-6139868D364F}" type="presOf" srcId="{FB071A0F-CB7C-40E5-AA6F-698D7C786BD6}" destId="{8C8E59D5-B675-4389-92ED-6584F305C402}" srcOrd="1" destOrd="0" presId="urn:microsoft.com/office/officeart/2005/8/layout/orgChart1"/>
    <dgm:cxn modelId="{4D7D7DB5-F950-4364-98ED-2ED147DD07BA}" type="presOf" srcId="{5D6B048A-F042-4894-8DCE-25F8161C4DEB}" destId="{FEA520EE-11A6-4287-A3CC-FB75040D8D32}" srcOrd="1" destOrd="0" presId="urn:microsoft.com/office/officeart/2005/8/layout/orgChart1"/>
    <dgm:cxn modelId="{E522CDFC-D65D-456D-8B01-45BD8DB14F91}" type="presOf" srcId="{A378D0C7-9C3A-49B2-A9AC-BB3B0E191DD2}" destId="{680B4CB6-7954-4656-A4C8-1FF47A351F80}" srcOrd="1" destOrd="0" presId="urn:microsoft.com/office/officeart/2005/8/layout/orgChart1"/>
    <dgm:cxn modelId="{C8207404-DFC7-4E7D-B251-3DF5FCD94322}" type="presParOf" srcId="{6F4F0D92-4C65-48FF-817F-26995FC51257}" destId="{9733049F-A84B-4BCB-85B9-57AD67A08E0F}" srcOrd="0" destOrd="0" presId="urn:microsoft.com/office/officeart/2005/8/layout/orgChart1"/>
    <dgm:cxn modelId="{C25B8356-BFFE-4F23-B481-EA2C43F3E5FD}" type="presParOf" srcId="{9733049F-A84B-4BCB-85B9-57AD67A08E0F}" destId="{ED2353A1-4B51-4A54-B7FE-2423EFDA1C8F}" srcOrd="0" destOrd="0" presId="urn:microsoft.com/office/officeart/2005/8/layout/orgChart1"/>
    <dgm:cxn modelId="{374EBF3E-FA21-410D-B062-75A667DBDFC6}" type="presParOf" srcId="{ED2353A1-4B51-4A54-B7FE-2423EFDA1C8F}" destId="{E1A8D43F-4DBD-42D0-8005-C711BAFD9A4D}" srcOrd="0" destOrd="0" presId="urn:microsoft.com/office/officeart/2005/8/layout/orgChart1"/>
    <dgm:cxn modelId="{A761221D-CF6E-4567-90C9-2718438480F2}" type="presParOf" srcId="{ED2353A1-4B51-4A54-B7FE-2423EFDA1C8F}" destId="{FEA520EE-11A6-4287-A3CC-FB75040D8D32}" srcOrd="1" destOrd="0" presId="urn:microsoft.com/office/officeart/2005/8/layout/orgChart1"/>
    <dgm:cxn modelId="{B4FF6428-6288-4766-AC9B-CD969293B6BE}" type="presParOf" srcId="{9733049F-A84B-4BCB-85B9-57AD67A08E0F}" destId="{47E73AF8-D1FA-4218-AE0C-400C7E904481}" srcOrd="1" destOrd="0" presId="urn:microsoft.com/office/officeart/2005/8/layout/orgChart1"/>
    <dgm:cxn modelId="{FEB921DF-1C11-44D9-B476-4F03691488FA}" type="presParOf" srcId="{47E73AF8-D1FA-4218-AE0C-400C7E904481}" destId="{FEDB7A72-8196-47D8-982E-DCDE14365887}" srcOrd="0" destOrd="0" presId="urn:microsoft.com/office/officeart/2005/8/layout/orgChart1"/>
    <dgm:cxn modelId="{044899B9-A005-48E4-A587-D1B8131ACDF4}" type="presParOf" srcId="{47E73AF8-D1FA-4218-AE0C-400C7E904481}" destId="{BE71F8F3-A602-4588-AC93-CC0FDA42F7BB}" srcOrd="1" destOrd="0" presId="urn:microsoft.com/office/officeart/2005/8/layout/orgChart1"/>
    <dgm:cxn modelId="{6B1FE39F-E3AC-4CC6-86A3-044B69DE68BE}" type="presParOf" srcId="{BE71F8F3-A602-4588-AC93-CC0FDA42F7BB}" destId="{BE9F1D0A-86D1-44BF-9CC3-B5C19957FD1C}" srcOrd="0" destOrd="0" presId="urn:microsoft.com/office/officeart/2005/8/layout/orgChart1"/>
    <dgm:cxn modelId="{328981D1-8C9D-4B73-846C-3C1B7806E174}" type="presParOf" srcId="{BE9F1D0A-86D1-44BF-9CC3-B5C19957FD1C}" destId="{CCD8C163-F2C6-452C-ADF2-412060C2F4CE}" srcOrd="0" destOrd="0" presId="urn:microsoft.com/office/officeart/2005/8/layout/orgChart1"/>
    <dgm:cxn modelId="{E5ADA817-A7B1-47C8-9309-4739D88416BC}" type="presParOf" srcId="{BE9F1D0A-86D1-44BF-9CC3-B5C19957FD1C}" destId="{680B4CB6-7954-4656-A4C8-1FF47A351F80}" srcOrd="1" destOrd="0" presId="urn:microsoft.com/office/officeart/2005/8/layout/orgChart1"/>
    <dgm:cxn modelId="{A73714E4-90AE-4117-AD50-B7D2BE4B2862}" type="presParOf" srcId="{BE71F8F3-A602-4588-AC93-CC0FDA42F7BB}" destId="{F21681AD-F00A-4ABB-81F8-3515E89B137E}" srcOrd="1" destOrd="0" presId="urn:microsoft.com/office/officeart/2005/8/layout/orgChart1"/>
    <dgm:cxn modelId="{B68D912A-3067-463E-B917-0F02BED51D4D}" type="presParOf" srcId="{BE71F8F3-A602-4588-AC93-CC0FDA42F7BB}" destId="{D96E462C-28AB-4D1D-B6DF-30C3659C2C58}" srcOrd="2" destOrd="0" presId="urn:microsoft.com/office/officeart/2005/8/layout/orgChart1"/>
    <dgm:cxn modelId="{28AF14DE-6857-4E06-97B9-1617183CCB9E}" type="presParOf" srcId="{47E73AF8-D1FA-4218-AE0C-400C7E904481}" destId="{B3CFFD76-29AB-45D7-840A-C36FDD3C7D68}" srcOrd="2" destOrd="0" presId="urn:microsoft.com/office/officeart/2005/8/layout/orgChart1"/>
    <dgm:cxn modelId="{3A8F171F-4B81-480C-8C82-D76798B227C8}" type="presParOf" srcId="{47E73AF8-D1FA-4218-AE0C-400C7E904481}" destId="{E5416643-362B-48A3-84AB-892F7F624DAD}" srcOrd="3" destOrd="0" presId="urn:microsoft.com/office/officeart/2005/8/layout/orgChart1"/>
    <dgm:cxn modelId="{EE1D8AD3-A377-4CA3-9ADB-93E594D83440}" type="presParOf" srcId="{E5416643-362B-48A3-84AB-892F7F624DAD}" destId="{65D4C07E-B42C-4B23-9773-8B3EED1BDA71}" srcOrd="0" destOrd="0" presId="urn:microsoft.com/office/officeart/2005/8/layout/orgChart1"/>
    <dgm:cxn modelId="{CE813FBB-D408-4846-8862-ADD37191F7C4}" type="presParOf" srcId="{65D4C07E-B42C-4B23-9773-8B3EED1BDA71}" destId="{E24286DC-B129-4160-9AB4-B09A6F1A7F6F}" srcOrd="0" destOrd="0" presId="urn:microsoft.com/office/officeart/2005/8/layout/orgChart1"/>
    <dgm:cxn modelId="{D79738C4-E3C2-4D2C-B59A-B0E22A6967E6}" type="presParOf" srcId="{65D4C07E-B42C-4B23-9773-8B3EED1BDA71}" destId="{8C8E59D5-B675-4389-92ED-6584F305C402}" srcOrd="1" destOrd="0" presId="urn:microsoft.com/office/officeart/2005/8/layout/orgChart1"/>
    <dgm:cxn modelId="{D1381B28-3C37-42F0-92CE-CED091518B5E}" type="presParOf" srcId="{E5416643-362B-48A3-84AB-892F7F624DAD}" destId="{159C3A6B-5549-40FC-9C6E-8872A80A7269}" srcOrd="1" destOrd="0" presId="urn:microsoft.com/office/officeart/2005/8/layout/orgChart1"/>
    <dgm:cxn modelId="{674C7F93-9BE5-4632-8BC0-2DD0D15ACF15}" type="presParOf" srcId="{E5416643-362B-48A3-84AB-892F7F624DAD}" destId="{FD9BF68C-2531-418C-B855-99D959CEF110}" srcOrd="2" destOrd="0" presId="urn:microsoft.com/office/officeart/2005/8/layout/orgChart1"/>
    <dgm:cxn modelId="{BFDEF553-4E49-497A-89E6-2A47087F16AD}" type="presParOf" srcId="{9733049F-A84B-4BCB-85B9-57AD67A08E0F}" destId="{3593E694-89D2-442A-A482-E0C0ADE272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FFD76-29AB-45D7-840A-C36FDD3C7D68}">
      <dsp:nvSpPr>
        <dsp:cNvPr id="0" name=""/>
        <dsp:cNvSpPr/>
      </dsp:nvSpPr>
      <dsp:spPr>
        <a:xfrm>
          <a:off x="3132347" y="1069431"/>
          <a:ext cx="1293145" cy="448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30"/>
              </a:lnTo>
              <a:lnTo>
                <a:pt x="1293145" y="224430"/>
              </a:lnTo>
              <a:lnTo>
                <a:pt x="1293145" y="448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B7A72-8196-47D8-982E-DCDE14365887}">
      <dsp:nvSpPr>
        <dsp:cNvPr id="0" name=""/>
        <dsp:cNvSpPr/>
      </dsp:nvSpPr>
      <dsp:spPr>
        <a:xfrm>
          <a:off x="1839202" y="1069431"/>
          <a:ext cx="1293145" cy="448860"/>
        </a:xfrm>
        <a:custGeom>
          <a:avLst/>
          <a:gdLst/>
          <a:ahLst/>
          <a:cxnLst/>
          <a:rect l="0" t="0" r="0" b="0"/>
          <a:pathLst>
            <a:path>
              <a:moveTo>
                <a:pt x="1293145" y="0"/>
              </a:moveTo>
              <a:lnTo>
                <a:pt x="1293145" y="224430"/>
              </a:lnTo>
              <a:lnTo>
                <a:pt x="0" y="224430"/>
              </a:lnTo>
              <a:lnTo>
                <a:pt x="0" y="4488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8D43F-4DBD-42D0-8005-C711BAFD9A4D}">
      <dsp:nvSpPr>
        <dsp:cNvPr id="0" name=""/>
        <dsp:cNvSpPr/>
      </dsp:nvSpPr>
      <dsp:spPr>
        <a:xfrm>
          <a:off x="2063633" y="716"/>
          <a:ext cx="2137429" cy="1068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A globális problémák területei</a:t>
          </a:r>
          <a:endParaRPr lang="hu-HU" sz="2700" kern="1200" dirty="0"/>
        </a:p>
      </dsp:txBody>
      <dsp:txXfrm>
        <a:off x="2063633" y="716"/>
        <a:ext cx="2137429" cy="1068714"/>
      </dsp:txXfrm>
    </dsp:sp>
    <dsp:sp modelId="{CCD8C163-F2C6-452C-ADF2-412060C2F4CE}">
      <dsp:nvSpPr>
        <dsp:cNvPr id="0" name=""/>
        <dsp:cNvSpPr/>
      </dsp:nvSpPr>
      <dsp:spPr>
        <a:xfrm>
          <a:off x="770488" y="1518292"/>
          <a:ext cx="2137429" cy="1068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Ökológiai világkrízis</a:t>
          </a:r>
          <a:endParaRPr lang="hu-HU" sz="2700" kern="1200" dirty="0"/>
        </a:p>
      </dsp:txBody>
      <dsp:txXfrm>
        <a:off x="770488" y="1518292"/>
        <a:ext cx="2137429" cy="1068714"/>
      </dsp:txXfrm>
    </dsp:sp>
    <dsp:sp modelId="{E24286DC-B129-4160-9AB4-B09A6F1A7F6F}">
      <dsp:nvSpPr>
        <dsp:cNvPr id="0" name=""/>
        <dsp:cNvSpPr/>
      </dsp:nvSpPr>
      <dsp:spPr>
        <a:xfrm>
          <a:off x="3356778" y="1518292"/>
          <a:ext cx="2137429" cy="1068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700" kern="1200" dirty="0" smtClean="0"/>
            <a:t>Humán világkrízis</a:t>
          </a:r>
          <a:endParaRPr lang="hu-HU" sz="2700" kern="1200" dirty="0"/>
        </a:p>
      </dsp:txBody>
      <dsp:txXfrm>
        <a:off x="3356778" y="1518292"/>
        <a:ext cx="2137429" cy="1068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413A157-64E9-4B7C-8D29-F04BE31691DA}" type="datetimeFigureOut">
              <a:rPr lang="hu-HU" smtClean="0"/>
              <a:t>2021. 08. 24.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438924-056D-433B-9E5F-E2FC2132A96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emberiség globális problémái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Oktató: Papp Géza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96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tantárgy szerkezete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 hangingPunct="0"/>
            <a:r>
              <a:rPr lang="hu-HU" b="1" dirty="0"/>
              <a:t>A tantárgy tartalma két modulra van felosztva.</a:t>
            </a:r>
            <a:endParaRPr lang="hu-HU" dirty="0"/>
          </a:p>
          <a:p>
            <a:pPr fontAlgn="base" hangingPunct="0"/>
            <a:r>
              <a:rPr lang="hu-HU" b="1" dirty="0"/>
              <a:t>1. modul: </a:t>
            </a:r>
            <a:r>
              <a:rPr lang="hu-HU" dirty="0"/>
              <a:t>A </a:t>
            </a:r>
            <a:r>
              <a:rPr lang="hu-HU" dirty="0" err="1"/>
              <a:t>geoglobalisztika</a:t>
            </a:r>
            <a:r>
              <a:rPr lang="hu-HU" dirty="0"/>
              <a:t> alapjai. A globális problémák csoportosítása </a:t>
            </a:r>
          </a:p>
          <a:p>
            <a:pPr fontAlgn="base" hangingPunct="0"/>
            <a:r>
              <a:rPr lang="hu-HU" b="1" dirty="0"/>
              <a:t>2. modul: </a:t>
            </a:r>
            <a:r>
              <a:rPr lang="hu-HU" dirty="0"/>
              <a:t>Az emberiség globális problémái és azok területi tükröződése</a:t>
            </a:r>
          </a:p>
          <a:p>
            <a:r>
              <a:rPr lang="hu-HU" b="1" dirty="0" smtClean="0"/>
              <a:t>Kreditérték</a:t>
            </a:r>
            <a:r>
              <a:rPr lang="hu-HU" dirty="0" smtClean="0"/>
              <a:t>: </a:t>
            </a:r>
            <a:r>
              <a:rPr lang="hu-HU" dirty="0" smtClean="0"/>
              <a:t>3</a:t>
            </a:r>
            <a:endParaRPr lang="hu-HU" dirty="0" smtClean="0"/>
          </a:p>
          <a:p>
            <a:r>
              <a:rPr lang="hu-HU" b="1" dirty="0" smtClean="0"/>
              <a:t>Előadás</a:t>
            </a:r>
            <a:r>
              <a:rPr lang="hu-HU" dirty="0" smtClean="0"/>
              <a:t>: </a:t>
            </a:r>
            <a:r>
              <a:rPr lang="hu-HU" dirty="0" smtClean="0"/>
              <a:t>20</a:t>
            </a:r>
            <a:endParaRPr lang="hu-HU" dirty="0" smtClean="0"/>
          </a:p>
          <a:p>
            <a:r>
              <a:rPr lang="hu-HU" b="1" dirty="0" smtClean="0"/>
              <a:t>Szeminárium/gyakorlat</a:t>
            </a:r>
            <a:r>
              <a:rPr lang="hu-HU" dirty="0" smtClean="0"/>
              <a:t>: </a:t>
            </a:r>
            <a:r>
              <a:rPr lang="hu-HU" dirty="0" smtClean="0"/>
              <a:t>10</a:t>
            </a:r>
            <a:endParaRPr lang="hu-HU" dirty="0" smtClean="0"/>
          </a:p>
          <a:p>
            <a:r>
              <a:rPr lang="hu-HU" b="1" dirty="0" smtClean="0"/>
              <a:t>Önálló munka</a:t>
            </a:r>
            <a:r>
              <a:rPr lang="hu-HU" dirty="0" smtClean="0"/>
              <a:t>: </a:t>
            </a:r>
            <a:r>
              <a:rPr lang="hu-HU" dirty="0" smtClean="0"/>
              <a:t>60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011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Szerezhető pontszámok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dirty="0" smtClean="0"/>
              <a:t>Gyakorlati munkák: 5 db </a:t>
            </a:r>
          </a:p>
          <a:p>
            <a:pPr marL="0" indent="0">
              <a:buNone/>
            </a:pPr>
            <a:r>
              <a:rPr lang="hu-HU" b="1" dirty="0" smtClean="0"/>
              <a:t>Szerezhető pontok: 60</a:t>
            </a:r>
          </a:p>
          <a:p>
            <a:pPr marL="0" indent="0">
              <a:buNone/>
            </a:pPr>
            <a:r>
              <a:rPr lang="hu-HU" dirty="0" err="1" smtClean="0"/>
              <a:t>mikrokutatási</a:t>
            </a:r>
            <a:r>
              <a:rPr lang="hu-HU" dirty="0" smtClean="0"/>
              <a:t> feladat, </a:t>
            </a:r>
          </a:p>
          <a:p>
            <a:pPr marL="0" indent="0">
              <a:buNone/>
            </a:pPr>
            <a:r>
              <a:rPr lang="hu-HU" dirty="0" smtClean="0"/>
              <a:t>kiselőadás, </a:t>
            </a:r>
          </a:p>
          <a:p>
            <a:pPr marL="0" indent="0">
              <a:buNone/>
            </a:pPr>
            <a:r>
              <a:rPr lang="hu-HU" dirty="0" smtClean="0"/>
              <a:t>helynévanyag, </a:t>
            </a:r>
          </a:p>
          <a:p>
            <a:pPr marL="0" indent="0">
              <a:buNone/>
            </a:pPr>
            <a:r>
              <a:rPr lang="hu-HU" dirty="0" err="1" smtClean="0"/>
              <a:t>palkát</a:t>
            </a:r>
            <a:r>
              <a:rPr lang="hu-HU" dirty="0" smtClean="0"/>
              <a:t>/ábraszerkesztési feladat, </a:t>
            </a:r>
          </a:p>
          <a:p>
            <a:pPr marL="0" indent="0">
              <a:buNone/>
            </a:pPr>
            <a:r>
              <a:rPr lang="hu-HU" dirty="0" smtClean="0"/>
              <a:t>adatábrázolás és értelmezési feladatok</a:t>
            </a:r>
          </a:p>
          <a:p>
            <a:pPr marL="0" indent="0">
              <a:buNone/>
            </a:pPr>
            <a:r>
              <a:rPr lang="hu-HU" b="1" dirty="0" smtClean="0"/>
              <a:t>Modulzáró dolgozatok: 2 db</a:t>
            </a:r>
          </a:p>
          <a:p>
            <a:pPr marL="0" indent="0">
              <a:buNone/>
            </a:pPr>
            <a:r>
              <a:rPr lang="hu-HU" b="1" dirty="0" smtClean="0"/>
              <a:t>Szerezhető pontok: 40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7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 smtClean="0"/>
              <a:t>A globális problémák az emberiség jövőjét katasztrófák sorával</a:t>
            </a:r>
          </a:p>
          <a:p>
            <a:r>
              <a:rPr lang="hu-HU" dirty="0" smtClean="0"/>
              <a:t>fenyegetheti, amelyek elhárítása vagy kezelése is csak globális méretekben,</a:t>
            </a:r>
          </a:p>
          <a:p>
            <a:r>
              <a:rPr lang="hu-HU" dirty="0" smtClean="0"/>
              <a:t>a Föld egész népességének összehangolt, együttes cselekvési programjával</a:t>
            </a:r>
          </a:p>
          <a:p>
            <a:r>
              <a:rPr lang="hu-HU" dirty="0" smtClean="0"/>
              <a:t>valósítható meg. A globális problémák nem csupán térben kiterjedtek,</a:t>
            </a:r>
          </a:p>
          <a:p>
            <a:r>
              <a:rPr lang="hu-HU" dirty="0" smtClean="0"/>
              <a:t>hanem időben is: káros hatásai évszázadokon, több nemzedéken keresztül</a:t>
            </a:r>
          </a:p>
          <a:p>
            <a:r>
              <a:rPr lang="hu-HU" dirty="0" smtClean="0"/>
              <a:t>veszélyeztetik az ökológiai egyensúlyt.</a:t>
            </a:r>
          </a:p>
          <a:p>
            <a:r>
              <a:rPr lang="hu-HU" dirty="0" smtClean="0"/>
              <a:t>A globális problémákat alapvetően két nagy csoportba sorolják:</a:t>
            </a:r>
          </a:p>
          <a:p>
            <a:r>
              <a:rPr lang="hu-HU" dirty="0" smtClean="0"/>
              <a:t>- környezeti (vagy természeti)</a:t>
            </a:r>
          </a:p>
          <a:p>
            <a:r>
              <a:rPr lang="hu-HU" dirty="0" smtClean="0"/>
              <a:t>- társadalmi (vagy humán)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69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problémák főbb csoportjai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0818362"/>
              </p:ext>
            </p:extLst>
          </p:nvPr>
        </p:nvGraphicFramePr>
        <p:xfrm>
          <a:off x="1601416" y="1412776"/>
          <a:ext cx="6264696" cy="2587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23066"/>
            <a:ext cx="3312368" cy="28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11783"/>
            <a:ext cx="27717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5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Környezeti problémák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" y="1631990"/>
            <a:ext cx="3450986" cy="233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788024" cy="33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75018"/>
            <a:ext cx="4572000" cy="249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3076" y="40146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Légkörrel kapcsolatos problémák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19109" y="404664"/>
            <a:ext cx="1480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Talajjal kapcsolatos problémák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047656" y="5745756"/>
            <a:ext cx="147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Vizekkel kapcsolatos problémák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877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Társadalmi problémák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6672"/>
          </a:xfrm>
        </p:spPr>
        <p:txBody>
          <a:bodyPr/>
          <a:lstStyle/>
          <a:p>
            <a:pPr marL="2148840" lvl="6" indent="0">
              <a:buNone/>
            </a:pPr>
            <a:r>
              <a:rPr lang="hu-HU" sz="2800" dirty="0" smtClean="0"/>
              <a:t>	Ellentétek</a:t>
            </a:r>
          </a:p>
          <a:p>
            <a:pPr lvl="5"/>
            <a:endParaRPr lang="hu-HU" sz="2800" dirty="0"/>
          </a:p>
          <a:p>
            <a:pPr lvl="5"/>
            <a:endParaRPr lang="hu-HU" sz="2800" dirty="0" smtClean="0"/>
          </a:p>
          <a:p>
            <a:pPr lvl="5"/>
            <a:endParaRPr lang="hu-HU" sz="2800" dirty="0"/>
          </a:p>
          <a:p>
            <a:pPr lvl="5"/>
            <a:endParaRPr lang="hu-HU" sz="2800" dirty="0" smtClean="0"/>
          </a:p>
          <a:p>
            <a:pPr marL="3200400" lvl="7" indent="0">
              <a:buNone/>
            </a:pPr>
            <a:endParaRPr lang="hu-HU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30761"/>
            <a:ext cx="2944271" cy="19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642" y="1412777"/>
            <a:ext cx="3961888" cy="26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" y="4238721"/>
            <a:ext cx="3697239" cy="2468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72" y="4421496"/>
            <a:ext cx="2980158" cy="223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755576" y="4493581"/>
            <a:ext cx="6395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/>
            <a:r>
              <a:rPr lang="hu-HU" sz="2800" dirty="0" smtClean="0"/>
              <a:t>Megoldások!?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262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Népességnövekedés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Kezelhető? Fenntartható?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Megoldható? 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30" y="1778689"/>
            <a:ext cx="5105270" cy="381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636838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3203848" y="5921478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4000" dirty="0" smtClean="0">
                <a:sym typeface="Wingdings" pitchFamily="2" charset="2"/>
              </a:rPr>
              <a:t>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8750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</TotalTime>
  <Words>201</Words>
  <Application>Microsoft Office PowerPoint</Application>
  <PresentationFormat>Diavetítés a képernyőre (4:3 oldalarány)</PresentationFormat>
  <Paragraphs>50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Medián</vt:lpstr>
      <vt:lpstr>Az emberiség globális problémái</vt:lpstr>
      <vt:lpstr>A tantárgy szerkezete</vt:lpstr>
      <vt:lpstr>Szerezhető pontszámok</vt:lpstr>
      <vt:lpstr>PowerPoint bemutató</vt:lpstr>
      <vt:lpstr>A problémák főbb csoportjai</vt:lpstr>
      <vt:lpstr>Környezeti problémák</vt:lpstr>
      <vt:lpstr>Társadalmi problémák</vt:lpstr>
      <vt:lpstr>Népességnövekedés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emberiség globális problémái</dc:title>
  <dc:creator>Papp Géza</dc:creator>
  <cp:lastModifiedBy>Papp Géza</cp:lastModifiedBy>
  <cp:revision>6</cp:revision>
  <dcterms:created xsi:type="dcterms:W3CDTF">2021-08-20T07:21:51Z</dcterms:created>
  <dcterms:modified xsi:type="dcterms:W3CDTF">2021-08-24T09:17:08Z</dcterms:modified>
</cp:coreProperties>
</file>