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0" r:id="rId2"/>
    <p:sldMasterId id="2147483732" r:id="rId3"/>
    <p:sldMasterId id="2147483744" r:id="rId4"/>
  </p:sldMasterIdLst>
  <p:notesMasterIdLst>
    <p:notesMasterId r:id="rId14"/>
  </p:notesMasterIdLst>
  <p:sldIdLst>
    <p:sldId id="336" r:id="rId5"/>
    <p:sldId id="338" r:id="rId6"/>
    <p:sldId id="345" r:id="rId7"/>
    <p:sldId id="290" r:id="rId8"/>
    <p:sldId id="287" r:id="rId9"/>
    <p:sldId id="316" r:id="rId10"/>
    <p:sldId id="257" r:id="rId11"/>
    <p:sldId id="346" r:id="rId12"/>
    <p:sldId id="337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9F0F3D"/>
    <a:srgbClr val="CC0000"/>
    <a:srgbClr val="FFCC66"/>
    <a:srgbClr val="006600"/>
    <a:srgbClr val="33CC33"/>
    <a:srgbClr val="CCFF99"/>
    <a:srgbClr val="330033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0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9F40D09-853D-4A26-A5E8-8F37F00C01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hu-HU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CAD4F70-268A-4351-9CA7-ADD173497A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hu-H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AB4F1E1-CD32-4EF0-BD5F-AB7687285E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7F1E1F91-9244-4F81-AB93-803B268CD6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noProof="0"/>
              <a:t>Образец текста</a:t>
            </a:r>
          </a:p>
          <a:p>
            <a:pPr lvl="1"/>
            <a:r>
              <a:rPr lang="ru-RU" altLang="hu-HU" noProof="0"/>
              <a:t>Второй уровень</a:t>
            </a:r>
          </a:p>
          <a:p>
            <a:pPr lvl="2"/>
            <a:r>
              <a:rPr lang="ru-RU" altLang="hu-HU" noProof="0"/>
              <a:t>Третий уровень</a:t>
            </a:r>
          </a:p>
          <a:p>
            <a:pPr lvl="3"/>
            <a:r>
              <a:rPr lang="ru-RU" altLang="hu-HU" noProof="0"/>
              <a:t>Четвертый уровень</a:t>
            </a:r>
          </a:p>
          <a:p>
            <a:pPr lvl="4"/>
            <a:r>
              <a:rPr lang="ru-RU" altLang="hu-HU" noProof="0"/>
              <a:t>Пятый уровень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950B1FB4-39E1-44BB-BCAD-67622543E9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hu-HU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80268F47-ECD1-4C20-9FB5-986448C6E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365590-FC0A-4C54-B471-3289F0FE1E37}" type="slidenum">
              <a:rPr lang="ru-RU" altLang="hu-HU"/>
              <a:pPr>
                <a:defRPr/>
              </a:pPr>
              <a:t>‹#›</a:t>
            </a:fld>
            <a:endParaRPr lang="ru-R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59D7ABE-3C2C-4AEA-A237-6A538AA657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C0EA05F-E7C5-4E9D-BA48-49239F9D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hu-H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DCC6CEA3-BA9D-4DE4-8973-1CB83F841C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24691C23-51B7-4DD7-9724-A126CD8A3F0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FF250641-580C-4900-818E-9998EA7666E2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8C08235F-C15D-4031-8AE1-CBFE0D432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F53AC0ED-DB51-4108-9489-A6291D835F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C8324AD1-2508-4F28-A96A-7F68283D3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DF730EC8-AF23-463F-9B0E-63E7FDEFE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43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de-DE" altLang="hu-HU" noProof="0"/>
              <a:t>Mintacím szerkesztése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hu-HU" noProof="0"/>
              <a:t>Alcím mintájának szerkesztése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23CDCD1-C256-4B50-8E88-AA4733511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E03D9CA-9BCF-42C3-9D88-A86641956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08A41F4-6DD4-4A86-A95A-E136F420D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E7DB-2772-448B-B6FF-9629F77CDCF5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1034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074CDE6-FE45-49F2-987F-97B823AF7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EBE6B1-B42E-4ADA-AD29-47E744275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F17CFCF-BDB9-432B-86BC-923458730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8808-A727-49C3-9D05-580DA0A4A796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40207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9E0450B-60C5-46A4-BA6B-122639042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A9750EB-B948-45E9-99CB-E6DBB2486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D19C049-68DA-4C34-ACBF-1C800813F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A755-607B-4B52-BBAA-8E3FCC0CBA25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04664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hu-H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hu-H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hu-H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hu-H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048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de-DE" altLang="hu-HU" noProof="0"/>
              <a:t>Mintacím szerkesztése</a:t>
            </a:r>
          </a:p>
        </p:txBody>
      </p:sp>
      <p:sp>
        <p:nvSpPr>
          <p:cNvPr id="2048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hu-HU" noProof="0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B6111E-EB9B-4FC7-995D-D7AE9E2EC6A8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0110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B13E-47ED-4ABA-B375-00B68DEC2D2E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51787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DCC08-FAB4-4FF0-BA03-4710484B9497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94461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2BBB-FE8C-49C4-A9D4-E3862ACD44A0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407466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90FB-CD06-4E99-8B16-D273C7FBEA16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30453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F983F-A82D-415C-B7B0-8E9BB37634B4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63195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1E3E-4A79-4199-9ABC-5E3ABD0E704E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34320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D2EA-C493-4682-8B72-FC99BB038CA9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37959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300647-7103-419E-A189-26D7D965B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128F979-7247-4635-A0FF-B1E57B191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9FA8CD0-208A-4622-9D23-51736D39B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BB25-9837-4ACC-811C-1BAD03D2E436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033065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139A-CB68-4F78-B8F2-06FFE23FBB1E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4267294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4D0D3-EA61-48CD-8E3A-D6F8199BBC75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37115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53273-597A-4AD1-81F8-B4240384FAC6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199187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7E6CAC-4CC5-4277-9AE4-54B4F1BC7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10C55CE-7B09-4476-8198-26E685507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14463A-614E-415F-9231-40C3E124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A7A412-B1F9-44CD-8670-FC470194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5582DA-3828-40B7-9884-E167C132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8C737-EDE1-4DD7-94DB-A2DD48B7ABE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73071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DE018-6057-42EB-B9D1-C9BBB1BA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563A9C-D482-4165-9D60-97B0D8918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B0968D-7FD0-4A58-9D5A-C109079F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175C4FC-20AD-4118-BB44-14A771CD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57CB268-F7D3-4A1A-8FF1-2E958346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1B73-2364-4931-B499-849261CE704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251377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08A922-1B0C-4AA0-A1E6-9E1694CD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AE0DB7-ADAA-49DB-95F4-3B3CFB5E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A115C5-B59B-49AB-9EFE-A16DAC02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9A7259-3DA7-487E-8BF8-70F5980D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33FF20-EA4B-4C30-BEFC-FB98935F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F11FF-F7BC-484F-B711-8DC33F9E8FB6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18804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7484F9-63BB-4D0E-B3AD-2E801607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B4F96E-7D2E-4CF8-834C-C290B97F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D4DBE5-7BBF-41ED-9345-314D0D6F8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8622CE7-B042-4035-83A0-51C81C63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473557-0A4E-400B-A02A-F05F3EDA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08C130-D68C-4EED-97F7-375CC681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4E5E3-40F6-4355-997C-97D124F1CFA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393074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28B48B-57A2-430F-8259-23788DB6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906FA34-E3D2-467C-94F5-8B59AABAC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E58D6F0-AF60-419F-8229-21633D84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F135CD0-8D82-4F4B-B763-A1BD1C615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DA9952-F412-461A-B0D9-8FA748878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350873B-870E-4134-8B1A-BF4B3779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7AB8DE9-AA05-4EE3-84D3-AE5B4272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04BE7DF-3DEB-4A73-B842-CFA17860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D9510-71DF-4928-A64E-B26C7497EBF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50069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9A72F0-7CE0-4A1A-9D32-642982C6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FC29B54-866D-40A9-B504-F0E4016F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9828590-F070-4AAE-9C08-4BD7DEFB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BFDD61F-789F-4215-91F5-7CAF949C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840C2-DABC-4F26-84DC-7957DD95752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89729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1E379BF-6C1C-4E5A-925B-63CD2178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5792A82-2CA2-4001-B0B9-95D88CC4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5FD0530-893D-4E62-8541-13304EB2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99B44-BE7F-47A4-930F-9335C3F6FB8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5991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29226E5-290A-41F5-803B-D34031BEC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A9C7E18-3C74-44EB-A5AF-E8E230F85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9789B73-BEDD-44FA-8299-1D51DF015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07E52-B532-4B70-AD29-171EEF0D0262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546399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D5A649-FA5D-48F8-BE4E-B497B450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5FB42D-9FB1-4EDC-9D94-EACCCB36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D962BE2-784B-43E1-B93B-B10D1846B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CED6992-B679-4E88-9D8C-1AF0F33D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8D4A582-886E-4998-A7A5-CCA774A0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9FD9F7-A7E2-40F1-B1D4-7A296D41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40F9-3849-4A1C-BE19-A2A63398F66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78468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A3BBD-F22E-4AD4-8875-52204D78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B98BF93-B700-4A8F-87DB-3DC236A8D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9138741-1753-4775-AD01-FE6C3FB4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17EE28A-2848-4548-A8B7-ADD91CAA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65FDA38-ACE2-4524-97E3-ADEE1FC3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78B1AEC-59CD-4E46-A711-4D42213C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3842-00BF-465C-B964-46F015836CDD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7711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3CF590-9E24-491C-BC8B-7F14D43A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27D1CBC-AF57-4667-A844-35DCBDCBB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3B4BF2-5F78-416F-A647-A7286B01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AB4DABE-F553-4A56-8F66-2EC83A70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5FC12E-E5FA-4D35-A3AF-B05F38C3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6B098-1B49-4BBC-8A6E-D57B9A12D32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255521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E43053C-E45D-44B1-957B-0488C26D8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7CC2236-0490-4E1C-8B69-FE6BFC923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7403D9-C987-4C5F-853F-A5B1B873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D81A96-FA84-4227-86A2-317E6C34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BD0C86-6B54-4BFB-9CA5-7B94798C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50988-94FA-4240-9150-784BDD55DFE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8346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67E22490-1840-49ED-83BD-D2718B3556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AC7246EB-D80D-429E-822A-2E37EAEF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hu-H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4340" name="Group 4">
              <a:extLst>
                <a:ext uri="{FF2B5EF4-FFF2-40B4-BE49-F238E27FC236}">
                  <a16:creationId xmlns:a16="http://schemas.microsoft.com/office/drawing/2014/main" id="{872DFF5E-821B-4838-BFC8-E665BB8901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4341" name="Rectangle 5">
                <a:extLst>
                  <a:ext uri="{FF2B5EF4-FFF2-40B4-BE49-F238E27FC236}">
                    <a16:creationId xmlns:a16="http://schemas.microsoft.com/office/drawing/2014/main" id="{1908DA92-9560-4A96-9598-6A26045FF7E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2" name="Rectangle 6">
                <a:extLst>
                  <a:ext uri="{FF2B5EF4-FFF2-40B4-BE49-F238E27FC236}">
                    <a16:creationId xmlns:a16="http://schemas.microsoft.com/office/drawing/2014/main" id="{63701FFE-CCD9-41AA-B179-CFCEACEF8E1A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3" name="Line 7">
                <a:extLst>
                  <a:ext uri="{FF2B5EF4-FFF2-40B4-BE49-F238E27FC236}">
                    <a16:creationId xmlns:a16="http://schemas.microsoft.com/office/drawing/2014/main" id="{9BE9380D-D5EC-47F9-A08B-81887CC3D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4344" name="Group 8">
              <a:extLst>
                <a:ext uri="{FF2B5EF4-FFF2-40B4-BE49-F238E27FC236}">
                  <a16:creationId xmlns:a16="http://schemas.microsoft.com/office/drawing/2014/main" id="{79245420-647D-47D4-BB6A-AFDFDA8C0D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4345" name="Rectangle 9">
                <a:extLst>
                  <a:ext uri="{FF2B5EF4-FFF2-40B4-BE49-F238E27FC236}">
                    <a16:creationId xmlns:a16="http://schemas.microsoft.com/office/drawing/2014/main" id="{130F4CF5-80F0-4E71-A867-51B95A801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6" name="Line 10">
                <a:extLst>
                  <a:ext uri="{FF2B5EF4-FFF2-40B4-BE49-F238E27FC236}">
                    <a16:creationId xmlns:a16="http://schemas.microsoft.com/office/drawing/2014/main" id="{61BF8787-44F1-47B2-B2AC-4E6D06134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E242D8CD-499F-40E3-BD99-819A6F42D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de-DE" altLang="hu-HU" noProof="0"/>
              <a:t>Mintacím szerkesztése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77569E20-C13B-4F16-86A9-15DF1FAB91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hu-HU" noProof="0"/>
              <a:t>Alcím mintájának szerkesztése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D61B7148-8EA6-4AF2-B17E-8B4C352604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BAE136B3-FF1C-4A81-B0F0-D3802CF6D2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366F1888-E04F-4F72-8F8F-E96D83F31A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10C7A4-A7E5-4B22-AC72-EC1ADBDAFAB1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096113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9EB44C-8B85-4208-BB24-25CD9DDF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297A10-5506-49D5-B5D9-84071044F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9FA59A-9309-4584-8F0A-41759D13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CA4807-A6F3-4387-8469-D94ADB21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7FE594-DB7D-4B6C-88E7-2F60CF11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47628-A66F-4392-BA58-D37FCC49025A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932696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67EF36-CFEB-4105-B81A-9700674A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75455C-5279-4C33-A3F4-2E56EDBBD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B78011-A581-4ED4-A667-04467673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25C0F2-8258-44E3-9C78-F166982E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5C27B5-50A5-455C-BC1C-2032F6C7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7D4A6-C6B6-478A-92EA-E10F4E3BCFEB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453686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227379-756A-480B-B82A-FA926C1C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B8F76D-FA9A-48F9-84D9-0EA3E349D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4AA9B92-5089-4FE6-800D-6368F0981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F03F9E-73CB-4DD8-B6D0-94ECF55F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AA690DB-C239-4E05-93E0-4DDAFAF9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D2B41C-BEEA-467A-927E-127B0196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220E0-B67A-45F3-BC8B-8EA63B8B768E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428619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4A2C6A-8C92-48F5-8C47-52DA9B50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3FD3DF-0428-4E42-9894-238E48DF1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DD1C2-5C58-4541-A86D-501B69BD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B5C67E2-C8C2-497E-8CC1-9442EF37E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0772B5D-B045-42B1-8DF3-7E385FAA6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74F1523-D593-4D60-8A2A-D73EFFD9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6A61FF-1DE7-44C7-8F63-A7D215BA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A446DF-64A2-4102-90AC-23E74C2F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7978F-2C0D-4CA4-BC7E-A90E80FA109A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316767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CE576E-315F-4229-A77F-76B50990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A56A29C-37CA-4D78-87E4-451DB59C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8812F6B-E97C-406C-8D1D-58CF04FD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1ADADC2-B05B-4241-8E73-53F53C3D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0395A-59BD-4738-8544-8F7FCE232E9D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83961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98A8B0-E9E9-4D1C-95F8-9265C6CD0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16AD18-40BA-4F40-BD92-699CCD5FE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0968DA2-2AEB-4562-B2CA-636920458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D0FA-C421-434F-B31C-06DE86B211EB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655434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B1D6EBD-89FB-49AA-929A-9A61D21F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7F88991-0A82-4254-9743-8E874BEC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3DC3C6E-0916-4CF4-95E2-5CE6CE19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87656-2C5E-4018-9563-6F1C0F03E198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217811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1BE35-7ED0-4563-A4A2-F7EFC39E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CDCF8F-4BE4-4225-892A-4CD2C4E3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F5FC31-4AAA-423A-85DF-4EC684F23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F76820-BF6E-4794-9933-C3966FCF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43909D-9B9D-4D6B-A23B-C018FAB8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6671C8C-87BC-4883-878E-5890D60C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7F06-3AF9-4D90-890A-67FC624B7A51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47543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BD62DF-5088-4DEB-8432-30108CE6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444FEEC-B2DF-43C1-9749-1BC386F24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018AFDC-0C62-4954-B5C6-074DC45AD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7F748A0-C411-4375-B1BC-4C6BD257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51E2108-729B-43FE-88BE-B62F9AA1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DEE9D19-4138-450C-B357-2E1C9CD0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DEDD2-14B4-485B-8522-12842196E3E5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697251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9FFD32-C4FB-45AA-BA09-6F845488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D6E7064-14FA-4365-9E03-64370892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86E2E8-66AF-4515-96DC-2CD4478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B56C62-D35D-47E8-A076-F9DE4C28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27D79AA-40A9-4BE7-BE83-315E9C2D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928E-8710-4E6F-B91C-DA90E25F8D7F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614060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FEFC017-8DC7-4F1F-9B58-0E4F1DC48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B570ED0-5DB4-4E4C-BA5B-9A547597D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07A719-DF86-478F-9E44-FDECC074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E37068-49EE-4C0F-A448-45B7F7A9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4B37262-2733-4C9E-BB3A-E27FC32A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27C2A-4F2D-4BA0-BB92-F51E23DA7AB9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3948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0715F40-F09B-499B-B305-A9EF4AC96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A610B43-FDC4-4DA1-89D6-412DC803C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1B90C07-07FD-4125-9EBD-7BE4EE6CD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1DF1-E331-4C90-A830-DEE81DA4D72D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40728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CC1F8D2-D706-4342-8F5C-EAE12F046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A20EA69-A717-49C4-868C-20EE49D9C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845CB6D-D020-45F5-95A6-87EC3C480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0556-4BA4-41C6-99AD-B36C054FDFEF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55297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57F33DD-0B3A-4F20-8A62-2E0D4ED3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6394925-EB18-4527-9B2B-C52D6CD14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0DFD241-FC51-4EC7-A1A1-D6D63C65C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9889-DA68-47CA-8A4F-CE1B9305F67C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61229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A93C371-9989-4FD1-9831-2A0FEC555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E6D8A68-B1A9-46A6-B5FB-A87906D59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7FA705D-CA79-4E85-8F8F-53664B0EC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A0ED-9531-4193-82E0-00822C4575A3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67375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0E05D2E-70F8-4198-9389-CB36BBC5A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8E1A5B0-8BCA-4107-9B62-F27215C04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1E1AC3-1FEA-4170-B933-B24AC85D1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5D18-FDF7-4D38-9583-88AA2507C6C3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6775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C91E224-6358-41FC-B6ED-F40E567399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D3742C7C-01B4-4514-A7DC-98335D725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hu-H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F757FD7B-FBB8-4F09-A081-1569FC101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6C40C2FA-A7AB-4198-A6DF-0E1ABD1EA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5551EB5B-C022-4393-8BE2-279462B3A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FAC7BC26-7DAD-4CE8-9F2C-2C69449F4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Mintacím szerkesztése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EF471467-2B16-409D-B49B-F594D9947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Mintaszöveg szerkesztése</a:t>
            </a:r>
          </a:p>
          <a:p>
            <a:pPr lvl="1"/>
            <a:r>
              <a:rPr lang="de-DE" altLang="hu-HU"/>
              <a:t>Második szint</a:t>
            </a:r>
          </a:p>
          <a:p>
            <a:pPr lvl="2"/>
            <a:r>
              <a:rPr lang="de-DE" altLang="hu-HU"/>
              <a:t>Harmadik szint</a:t>
            </a:r>
          </a:p>
          <a:p>
            <a:pPr lvl="3"/>
            <a:r>
              <a:rPr lang="de-DE" altLang="hu-HU"/>
              <a:t>Negyedik szint</a:t>
            </a:r>
          </a:p>
          <a:p>
            <a:pPr lvl="4"/>
            <a:r>
              <a:rPr lang="de-DE" altLang="hu-HU"/>
              <a:t>Ötödik szint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07DBF5E1-BC56-47B2-BF68-EE226344A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4E38587B-3EE7-4632-8E87-0E40DB2E66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C83C11ED-81D1-4DA3-89FE-90946E022A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5457551-E8F2-4B59-B736-4DA8CC5FD9FD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774EE9BB-347F-48C8-BD3F-7211C1CA2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hu-H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hu-H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Mintacím szerkesztése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Mintaszöveg szerkesztése</a:t>
            </a:r>
          </a:p>
          <a:p>
            <a:pPr lvl="1"/>
            <a:r>
              <a:rPr lang="de-DE" altLang="hu-HU"/>
              <a:t>Második szint</a:t>
            </a:r>
          </a:p>
          <a:p>
            <a:pPr lvl="2"/>
            <a:r>
              <a:rPr lang="de-DE" altLang="hu-HU"/>
              <a:t>Harmadik szint</a:t>
            </a:r>
          </a:p>
          <a:p>
            <a:pPr lvl="3"/>
            <a:r>
              <a:rPr lang="de-DE" altLang="hu-HU"/>
              <a:t>Negyedik szint</a:t>
            </a:r>
          </a:p>
          <a:p>
            <a:pPr lvl="4"/>
            <a:r>
              <a:rPr lang="de-DE" altLang="hu-HU"/>
              <a:t>Ötödik szint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2037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2037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AC5B85-678E-42CB-80CA-AD865C64F04F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7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A8B41D6-4FA6-472D-934D-585CD829B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/>
              <a:t>Образец заголовка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EC21192-ABF7-4F89-A9B6-61298FD7B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/>
              <a:t>Образец текста</a:t>
            </a:r>
          </a:p>
          <a:p>
            <a:pPr lvl="1"/>
            <a:r>
              <a:rPr lang="ru-RU" altLang="hu-HU"/>
              <a:t>Второй уровень</a:t>
            </a:r>
          </a:p>
          <a:p>
            <a:pPr lvl="2"/>
            <a:r>
              <a:rPr lang="ru-RU" altLang="hu-HU"/>
              <a:t>Третий уровень</a:t>
            </a:r>
          </a:p>
          <a:p>
            <a:pPr lvl="3"/>
            <a:r>
              <a:rPr lang="ru-RU" altLang="hu-HU"/>
              <a:t>Четвертый уровень</a:t>
            </a:r>
          </a:p>
          <a:p>
            <a:pPr lvl="4"/>
            <a:r>
              <a:rPr lang="ru-RU" altLang="hu-HU"/>
              <a:t>Пятый уровень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C032457D-5D5F-432A-9147-9DB7A0E9A6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hu-HU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E50C27B8-B94B-4CA8-9D35-86523C2153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hu-HU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1C9DC98F-8DB9-45A4-BE9A-B3F502E084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AC6FFA-4DC8-4AA4-8347-0F20557DAF7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38864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F33AF188-D7F1-49C2-8535-E082BBCDAB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3315" name="Rectangle 3">
              <a:extLst>
                <a:ext uri="{FF2B5EF4-FFF2-40B4-BE49-F238E27FC236}">
                  <a16:creationId xmlns:a16="http://schemas.microsoft.com/office/drawing/2014/main" id="{92D2A121-0F2D-401B-93B2-1598BCA3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hu-H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3316" name="Group 4">
              <a:extLst>
                <a:ext uri="{FF2B5EF4-FFF2-40B4-BE49-F238E27FC236}">
                  <a16:creationId xmlns:a16="http://schemas.microsoft.com/office/drawing/2014/main" id="{E3B3CC34-5EA0-421A-9769-CC084857C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317" name="Rectangle 5">
                <a:extLst>
                  <a:ext uri="{FF2B5EF4-FFF2-40B4-BE49-F238E27FC236}">
                    <a16:creationId xmlns:a16="http://schemas.microsoft.com/office/drawing/2014/main" id="{FB826BC1-20D8-4A72-A793-0508F63C4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hu-H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18" name="Line 6">
                <a:extLst>
                  <a:ext uri="{FF2B5EF4-FFF2-40B4-BE49-F238E27FC236}">
                    <a16:creationId xmlns:a16="http://schemas.microsoft.com/office/drawing/2014/main" id="{4C828581-D0B5-4223-A59B-A2888F4BB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3319" name="Rectangle 7">
            <a:extLst>
              <a:ext uri="{FF2B5EF4-FFF2-40B4-BE49-F238E27FC236}">
                <a16:creationId xmlns:a16="http://schemas.microsoft.com/office/drawing/2014/main" id="{1502B492-410B-437D-A4D3-7976DDAB4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Mintacím szerkesztése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CAB13115-D685-44BA-B603-FBD73F730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Mintaszöveg szerkesztése</a:t>
            </a:r>
          </a:p>
          <a:p>
            <a:pPr lvl="1"/>
            <a:r>
              <a:rPr lang="de-DE" altLang="hu-HU"/>
              <a:t>Második szint</a:t>
            </a:r>
          </a:p>
          <a:p>
            <a:pPr lvl="2"/>
            <a:r>
              <a:rPr lang="de-DE" altLang="hu-HU"/>
              <a:t>Harmadik szint</a:t>
            </a:r>
          </a:p>
          <a:p>
            <a:pPr lvl="3"/>
            <a:r>
              <a:rPr lang="de-DE" altLang="hu-HU"/>
              <a:t>Negyedik szint</a:t>
            </a:r>
          </a:p>
          <a:p>
            <a:pPr lvl="4"/>
            <a:r>
              <a:rPr lang="de-DE" altLang="hu-HU"/>
              <a:t>Ötödik szint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36711C0D-E71B-412D-AFA4-C4C2837D4B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DE" altLang="hu-HU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3245CBBF-4E56-4D11-82C9-E6DD85339B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 altLang="hu-HU"/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10DBC081-8C3F-4D00-BAFB-14D7700458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E028A09-7747-499E-BA94-2F171C344DCD}" type="slidenum">
              <a:rPr lang="de-DE" altLang="hu-HU"/>
              <a:pPr/>
              <a:t>‹#›</a:t>
            </a:fld>
            <a:endParaRPr lang="de-DE" altLang="hu-HU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E87A0668-2372-4B8D-8B34-454FA1378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02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kozybio.hu/index.html" TargetMode="External"/><Relationship Id="rId2" Type="http://schemas.openxmlformats.org/officeDocument/2006/relationships/hyperlink" Target="https://www.biokontroll.h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1124744"/>
            <a:ext cx="6696744" cy="1758057"/>
          </a:xfrm>
        </p:spPr>
        <p:txBody>
          <a:bodyPr anchor="ctr"/>
          <a:lstStyle/>
          <a:p>
            <a:pPr algn="ctr" eaLnBrk="1" hangingPunct="1"/>
            <a:r>
              <a:rPr lang="hu-HU" altLang="hu-HU" b="1" dirty="0"/>
              <a:t>ÖKOLÓGIAI GAZDÁLKODÁS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/>
          <a:lstStyle/>
          <a:p>
            <a:pPr eaLnBrk="1" hangingPunct="1"/>
            <a:r>
              <a:rPr lang="hu-HU" altLang="hu-HU" sz="4800" b="1" dirty="0">
                <a:solidFill>
                  <a:srgbClr val="FF0000"/>
                </a:solidFill>
                <a:latin typeface="+mj-lt"/>
              </a:rPr>
              <a:t>Rövid ismertető</a:t>
            </a:r>
          </a:p>
        </p:txBody>
      </p:sp>
    </p:spTree>
    <p:extLst>
      <p:ext uri="{BB962C8B-B14F-4D97-AF65-F5344CB8AC3E}">
        <p14:creationId xmlns:p14="http://schemas.microsoft.com/office/powerpoint/2010/main" val="240657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7" name="Rectangle 7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02" y="457200"/>
            <a:ext cx="3257550" cy="1929384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hu-HU" altLang="hu-HU" sz="3200" b="1" dirty="0"/>
              <a:t>Természetes és agrár ökoszisztémák anyag és energia folyamatai</a:t>
            </a:r>
            <a:endParaRPr lang="hu-HU" altLang="hu-HU" sz="3200" dirty="0"/>
          </a:p>
        </p:txBody>
      </p:sp>
      <p:sp>
        <p:nvSpPr>
          <p:cNvPr id="18438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59251" y="141503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947" y="457200"/>
            <a:ext cx="4505706" cy="1929384"/>
          </a:xfrm>
        </p:spPr>
        <p:txBody>
          <a:bodyPr anchor="ctr">
            <a:normAutofit/>
          </a:bodyPr>
          <a:lstStyle/>
          <a:p>
            <a:r>
              <a:rPr lang="hu-HU" altLang="hu-HU" sz="2400" dirty="0">
                <a:latin typeface="+mj-lt"/>
              </a:rPr>
              <a:t>Anyag és energia folyamatok</a:t>
            </a:r>
          </a:p>
          <a:p>
            <a:pPr indent="12700">
              <a:buFontTx/>
              <a:buChar char="-"/>
            </a:pPr>
            <a:r>
              <a:rPr lang="hu-HU" altLang="hu-HU" sz="2400" dirty="0">
                <a:latin typeface="+mj-lt"/>
              </a:rPr>
              <a:t>természetes ökoszisztémában</a:t>
            </a:r>
          </a:p>
          <a:p>
            <a:pPr indent="12700">
              <a:buFontTx/>
              <a:buChar char="-"/>
            </a:pPr>
            <a:r>
              <a:rPr lang="hu-HU" altLang="hu-HU" sz="2400" dirty="0">
                <a:latin typeface="+mj-lt"/>
              </a:rPr>
              <a:t>agrár ökoszisztémában</a:t>
            </a:r>
          </a:p>
          <a:p>
            <a:pPr indent="12700">
              <a:buFontTx/>
              <a:buChar char="-"/>
            </a:pPr>
            <a:r>
              <a:rPr lang="hu-HU" altLang="hu-HU" sz="2400" dirty="0" err="1">
                <a:latin typeface="+mj-lt"/>
              </a:rPr>
              <a:t>urbán</a:t>
            </a:r>
            <a:r>
              <a:rPr lang="hu-HU" altLang="hu-HU" sz="2400" dirty="0">
                <a:latin typeface="+mj-lt"/>
              </a:rPr>
              <a:t> ökoszisztémában </a:t>
            </a:r>
          </a:p>
          <a:p>
            <a:pPr>
              <a:buFontTx/>
              <a:buChar char="-"/>
            </a:pPr>
            <a:endParaRPr lang="hu-HU" altLang="hu-HU" sz="1900" dirty="0">
              <a:latin typeface="+mj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8A8AA94-37F0-40F8-83B0-9AD13E60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" y="2871025"/>
            <a:ext cx="4101084" cy="307581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430E4B4-854E-482A-B6DA-49CE6069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872" y="2871025"/>
            <a:ext cx="4101084" cy="3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8136904" cy="993775"/>
          </a:xfrm>
        </p:spPr>
        <p:txBody>
          <a:bodyPr/>
          <a:lstStyle/>
          <a:p>
            <a:pPr marL="838200" indent="-838200" eaLnBrk="1" hangingPunct="1"/>
            <a:r>
              <a:rPr lang="hu-HU" altLang="hu-HU" sz="3600" b="1" dirty="0"/>
              <a:t>Miért ökológiai ez a gazdálkodás?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72816"/>
            <a:ext cx="8136904" cy="4896544"/>
          </a:xfrm>
        </p:spPr>
        <p:txBody>
          <a:bodyPr/>
          <a:lstStyle/>
          <a:p>
            <a:pPr marL="0" indent="0">
              <a:buNone/>
            </a:pPr>
            <a:r>
              <a:rPr lang="hu-HU" sz="2400" i="1" dirty="0">
                <a:latin typeface="+mj-lt"/>
              </a:rPr>
              <a:t>Legáltalánosabb megfogalmazás szerint:</a:t>
            </a:r>
          </a:p>
          <a:p>
            <a:pPr marL="0" indent="0">
              <a:buNone/>
            </a:pPr>
            <a:endParaRPr lang="hu-HU" sz="1200" dirty="0">
              <a:latin typeface="+mj-lt"/>
            </a:endParaRPr>
          </a:p>
          <a:p>
            <a:pPr marL="0" indent="0">
              <a:buNone/>
            </a:pPr>
            <a:r>
              <a:rPr lang="hu-HU" b="1" dirty="0">
                <a:solidFill>
                  <a:srgbClr val="C00000"/>
                </a:solidFill>
                <a:latin typeface="+mj-lt"/>
              </a:rPr>
              <a:t>Biogazdálkodáson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2060"/>
                </a:solidFill>
                <a:latin typeface="+mj-lt"/>
              </a:rPr>
              <a:t>a műtrágya és (szintetikus) növényvédő szer nélküli, </a:t>
            </a:r>
            <a:r>
              <a:rPr lang="hu-HU" b="1" dirty="0">
                <a:solidFill>
                  <a:srgbClr val="00B050"/>
                </a:solidFill>
                <a:latin typeface="+mj-lt"/>
              </a:rPr>
              <a:t>a természetes biológiai ciklusokra, szervestrágyázásra,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latin typeface="+mj-lt"/>
              </a:rPr>
              <a:t>biológiai növényvédelemre alapuló</a:t>
            </a:r>
          </a:p>
          <a:p>
            <a:pPr marL="0" indent="0">
              <a:buNone/>
            </a:pPr>
            <a:r>
              <a:rPr lang="hu-HU" b="1" dirty="0">
                <a:solidFill>
                  <a:srgbClr val="C00000"/>
                </a:solidFill>
                <a:latin typeface="+mj-lt"/>
              </a:rPr>
              <a:t>gazdálkodási formát értünk</a:t>
            </a:r>
          </a:p>
        </p:txBody>
      </p:sp>
    </p:spTree>
    <p:extLst>
      <p:ext uri="{BB962C8B-B14F-4D97-AF65-F5344CB8AC3E}">
        <p14:creationId xmlns:p14="http://schemas.microsoft.com/office/powerpoint/2010/main" val="320277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A34F4F2-1A1C-4CD0-AC19-53D4B46C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174032"/>
            <a:ext cx="7646181" cy="1111843"/>
          </a:xfrm>
        </p:spPr>
        <p:txBody>
          <a:bodyPr anchor="ctr">
            <a:noAutofit/>
          </a:bodyPr>
          <a:lstStyle/>
          <a:p>
            <a:pPr algn="ctr"/>
            <a:r>
              <a:rPr lang="hu-HU" sz="3600" b="1" dirty="0">
                <a:solidFill>
                  <a:srgbClr val="FF0000"/>
                </a:solidFill>
              </a:rPr>
              <a:t>A biogazdálkodás helyzete a világban</a:t>
            </a:r>
            <a:br>
              <a:rPr lang="hu-HU" sz="3600" b="1" dirty="0">
                <a:solidFill>
                  <a:srgbClr val="FF0000"/>
                </a:solidFill>
              </a:rPr>
            </a:br>
            <a:r>
              <a:rPr lang="hu-HU" sz="3600" b="1" dirty="0">
                <a:solidFill>
                  <a:srgbClr val="FF0000"/>
                </a:solidFill>
              </a:rPr>
              <a:t>2018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D0C32207-9CC0-47A7-A726-A0F2768F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2" y="1845000"/>
            <a:ext cx="8889315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2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Oval 4">
            <a:extLst>
              <a:ext uri="{FF2B5EF4-FFF2-40B4-BE49-F238E27FC236}">
                <a16:creationId xmlns:a16="http://schemas.microsoft.com/office/drawing/2014/main" id="{B4AF7422-8CAB-4FC2-B313-1DDBA80CA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8300"/>
            <a:ext cx="4032250" cy="14398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none" spc="0" normalizeH="0" baseline="0" noProof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Szerves trágyák</a:t>
            </a:r>
            <a:endParaRPr kumimoji="0" lang="ru-RU" altLang="hu-HU" sz="2800" b="1" i="0" u="none" strike="noStrike" kern="1200" cap="none" spc="0" normalizeH="0" baseline="0" noProof="0">
              <a:ln>
                <a:noFill/>
              </a:ln>
              <a:solidFill>
                <a:srgbClr val="FFFF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57CAC29-FD27-4AD2-8DAF-3CC25571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149725"/>
            <a:ext cx="2303463" cy="1439863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istálló trágya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hígtrágya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baromfi trágya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2C6EA8EE-9D22-4D93-B43A-5E432956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08163"/>
            <a:ext cx="4502150" cy="1439862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tarló és gyökérmaradványok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növényi melléktermékek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zöldtrágya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63740E8C-6855-4E35-951E-603C746B0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149725"/>
            <a:ext cx="2303462" cy="1439863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komposzt</a:t>
            </a:r>
            <a:endParaRPr kumimoji="0" lang="ru-RU" altLang="hu-HU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EAE6261C-0E32-4AB7-99A0-2F51DAB3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149725"/>
            <a:ext cx="2303462" cy="1439863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tőzeg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tőzegtrágya</a:t>
            </a:r>
            <a:endParaRPr kumimoji="0" lang="ru-RU" altLang="hu-HU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BC545A5E-3983-45F3-9ECE-B45F5468F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8913"/>
            <a:ext cx="4500563" cy="1439862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 hagyományos szerves trágyák: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városi szemét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fekália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ipari szerves hulladékok, stb.</a:t>
            </a:r>
            <a:endParaRPr kumimoji="0" lang="ru-RU" altLang="hu-HU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8378" name="AutoShape 10">
            <a:extLst>
              <a:ext uri="{FF2B5EF4-FFF2-40B4-BE49-F238E27FC236}">
                <a16:creationId xmlns:a16="http://schemas.microsoft.com/office/drawing/2014/main" id="{CE15C3B7-EFA8-4342-BFB0-A6EEDF8A804C}"/>
              </a:ext>
            </a:extLst>
          </p:cNvPr>
          <p:cNvCxnSpPr>
            <a:cxnSpLocks noChangeShapeType="1"/>
            <a:endCxn id="58373" idx="0"/>
          </p:cNvCxnSpPr>
          <p:nvPr/>
        </p:nvCxnSpPr>
        <p:spPr bwMode="auto">
          <a:xfrm flipH="1">
            <a:off x="1403350" y="1798638"/>
            <a:ext cx="504825" cy="23415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2" name="AutoShape 14">
            <a:extLst>
              <a:ext uri="{FF2B5EF4-FFF2-40B4-BE49-F238E27FC236}">
                <a16:creationId xmlns:a16="http://schemas.microsoft.com/office/drawing/2014/main" id="{A47BF730-6AAA-4C4D-A567-D0792BFA768A}"/>
              </a:ext>
            </a:extLst>
          </p:cNvPr>
          <p:cNvCxnSpPr>
            <a:cxnSpLocks noChangeShapeType="1"/>
            <a:stCxn id="58372" idx="5"/>
            <a:endCxn id="58374" idx="1"/>
          </p:cNvCxnSpPr>
          <p:nvPr/>
        </p:nvCxnSpPr>
        <p:spPr bwMode="auto">
          <a:xfrm>
            <a:off x="3692525" y="1597025"/>
            <a:ext cx="86995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3" name="AutoShape 15">
            <a:extLst>
              <a:ext uri="{FF2B5EF4-FFF2-40B4-BE49-F238E27FC236}">
                <a16:creationId xmlns:a16="http://schemas.microsoft.com/office/drawing/2014/main" id="{A5DC69FD-275A-4E55-9386-9EFDAC2AC359}"/>
              </a:ext>
            </a:extLst>
          </p:cNvPr>
          <p:cNvCxnSpPr>
            <a:cxnSpLocks noChangeShapeType="1"/>
            <a:stCxn id="58372" idx="6"/>
            <a:endCxn id="58377" idx="1"/>
          </p:cNvCxnSpPr>
          <p:nvPr/>
        </p:nvCxnSpPr>
        <p:spPr bwMode="auto">
          <a:xfrm flipV="1">
            <a:off x="4283075" y="909638"/>
            <a:ext cx="279400" cy="179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7" name="AutoShape 19">
            <a:extLst>
              <a:ext uri="{FF2B5EF4-FFF2-40B4-BE49-F238E27FC236}">
                <a16:creationId xmlns:a16="http://schemas.microsoft.com/office/drawing/2014/main" id="{7A55FF6A-3ECC-4C82-AFBD-E3E43222A5EF}"/>
              </a:ext>
            </a:extLst>
          </p:cNvPr>
          <p:cNvCxnSpPr>
            <a:cxnSpLocks noChangeShapeType="1"/>
            <a:stCxn id="58372" idx="4"/>
            <a:endCxn id="58375" idx="0"/>
          </p:cNvCxnSpPr>
          <p:nvPr/>
        </p:nvCxnSpPr>
        <p:spPr bwMode="auto">
          <a:xfrm>
            <a:off x="2266950" y="1808163"/>
            <a:ext cx="1836738" cy="23320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8" name="AutoShape 20">
            <a:extLst>
              <a:ext uri="{FF2B5EF4-FFF2-40B4-BE49-F238E27FC236}">
                <a16:creationId xmlns:a16="http://schemas.microsoft.com/office/drawing/2014/main" id="{EB9DB649-AE32-4EAF-AB30-C20F274B847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952082" y="1169193"/>
            <a:ext cx="2552700" cy="3471863"/>
          </a:xfrm>
          <a:prstGeom prst="curvedConnector3">
            <a:avLst>
              <a:gd name="adj1" fmla="val 79537"/>
            </a:avLst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églalap 1">
            <a:extLst>
              <a:ext uri="{FF2B5EF4-FFF2-40B4-BE49-F238E27FC236}">
                <a16:creationId xmlns:a16="http://schemas.microsoft.com/office/drawing/2014/main" id="{868A5363-8A07-491D-8927-94450D0CDACF}"/>
              </a:ext>
            </a:extLst>
          </p:cNvPr>
          <p:cNvSpPr/>
          <p:nvPr/>
        </p:nvSpPr>
        <p:spPr>
          <a:xfrm>
            <a:off x="108199" y="562133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B2B2B2"/>
              </a:buClr>
              <a:buSzPct val="90000"/>
            </a:pPr>
            <a:r>
              <a:rPr lang="hu-HU" altLang="hu-HU" sz="3600" b="1" dirty="0">
                <a:solidFill>
                  <a:srgbClr val="FF0000"/>
                </a:solidFill>
                <a:latin typeface="Times New Roman"/>
              </a:rPr>
              <a:t>A növények tápanyagellátásának biztosítása trágyázással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4DCDEA-60EE-4FBF-B515-F83D82F9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6563069D-E8B2-4119-BCE5-46645C903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r="2" b="2635"/>
          <a:stretch/>
        </p:blipFill>
        <p:spPr bwMode="auto">
          <a:xfrm>
            <a:off x="3320143" y="3429004"/>
            <a:ext cx="582385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 descr="A képen kültéri, kert, növény, bokrok látható&#10;&#10;Automatikusan generált leírás">
            <a:extLst>
              <a:ext uri="{FF2B5EF4-FFF2-40B4-BE49-F238E27FC236}">
                <a16:creationId xmlns:a16="http://schemas.microsoft.com/office/drawing/2014/main" id="{AE1D228A-CC26-4D00-BC7F-CDC2E334A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2" r="2" b="7114"/>
          <a:stretch/>
        </p:blipFill>
        <p:spPr>
          <a:xfrm>
            <a:off x="3320139" y="-3"/>
            <a:ext cx="5823860" cy="34344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E797A48F-9925-49D3-A642-6D84D5BF3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788" y="662400"/>
            <a:ext cx="2538000" cy="1492132"/>
          </a:xfrm>
        </p:spPr>
        <p:txBody>
          <a:bodyPr anchor="t">
            <a:normAutofit/>
          </a:bodyPr>
          <a:lstStyle/>
          <a:p>
            <a:r>
              <a:rPr lang="hu-HU" altLang="hu-HU" sz="3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Komposztok</a:t>
            </a:r>
            <a:endParaRPr lang="ru-RU" altLang="hu-HU" sz="3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2D0857C-AF03-48F3-AD80-83D2CC1AA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3788" y="2286000"/>
            <a:ext cx="2538000" cy="384480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hu-HU" altLang="hu-HU" sz="1700" dirty="0">
                <a:solidFill>
                  <a:schemeClr val="tx1">
                    <a:alpha val="60000"/>
                  </a:schemeClr>
                </a:solidFill>
              </a:rPr>
              <a:t>olyan szerves trágyák, melyek szilárd vagy folyékony szerves hulladékból, illetve a célszerűség szerint hozzájuk kevert ásványi anyagokból, irányított lebomlási folyamatok (komposztálás) útján készülnek</a:t>
            </a:r>
          </a:p>
          <a:p>
            <a:pPr marL="0" indent="0"/>
            <a:endParaRPr lang="ru-RU" altLang="hu-HU" sz="17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752849"/>
            <a:ext cx="2736304" cy="2452687"/>
          </a:xfrm>
        </p:spPr>
        <p:txBody>
          <a:bodyPr anchor="ctr">
            <a:normAutofit/>
          </a:bodyPr>
          <a:lstStyle/>
          <a:p>
            <a:pPr algn="ctr"/>
            <a:r>
              <a:rPr lang="hu-HU" sz="2400" dirty="0"/>
              <a:t>A gyomszabályozás alapelvei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D8FC63-CE9A-4CD2-987F-A5CDE4622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7" b="436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563888" y="3752850"/>
            <a:ext cx="5328592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1600" dirty="0">
                <a:latin typeface="+mj-lt"/>
              </a:rPr>
              <a:t>A biogazdálkodásban a hangsúlyt nem a gyomok pusztítására helyezik</a:t>
            </a:r>
          </a:p>
          <a:p>
            <a:pPr marL="0" indent="0">
              <a:buNone/>
            </a:pPr>
            <a:r>
              <a:rPr lang="hu-HU" sz="1600" dirty="0">
                <a:latin typeface="+mj-lt"/>
              </a:rPr>
              <a:t>Az ökológiai gyomszabályozás legfontosabb irányelve – a termesztéstechnológia egyes elemeivel a kultúrnövény fejlődésének és </a:t>
            </a:r>
            <a:r>
              <a:rPr lang="hu-HU" sz="1600" dirty="0" err="1">
                <a:latin typeface="+mj-lt"/>
              </a:rPr>
              <a:t>kompetíciós</a:t>
            </a:r>
            <a:r>
              <a:rPr lang="hu-HU" sz="1600" dirty="0">
                <a:latin typeface="+mj-lt"/>
              </a:rPr>
              <a:t> képességének kedvezzen a gyomnövény rovására, úgy hogy a természetes erőforrásokat a legteljesebb mértékben hasznosítsa.</a:t>
            </a:r>
          </a:p>
        </p:txBody>
      </p:sp>
    </p:spTree>
    <p:extLst>
      <p:ext uri="{BB962C8B-B14F-4D97-AF65-F5344CB8AC3E}">
        <p14:creationId xmlns:p14="http://schemas.microsoft.com/office/powerpoint/2010/main" val="379988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7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9" name="Picture 7" descr="bioall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r="-2" b="12287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bioállat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r="28340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800" b="1"/>
              <a:t>Állattartás az ökológiai gazdálkodásban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természetes tartási módszerek alkalmazása;</a:t>
            </a:r>
          </a:p>
          <a:p>
            <a:pPr marL="261938" indent="-261938" eaLnBrk="1" hangingPunct="1">
              <a:lnSpc>
                <a:spcPct val="90000"/>
              </a:lnSpc>
            </a:pPr>
            <a:endParaRPr lang="hu-HU" altLang="hu-HU" sz="1200"/>
          </a:p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hímivarú állatok jelenléte;</a:t>
            </a:r>
          </a:p>
          <a:p>
            <a:pPr marL="261938" indent="-261938" eaLnBrk="1" hangingPunct="1">
              <a:lnSpc>
                <a:spcPct val="90000"/>
              </a:lnSpc>
            </a:pPr>
            <a:endParaRPr lang="hu-HU" altLang="hu-HU" sz="1200"/>
          </a:p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adott legyen a természetes párzási forma;</a:t>
            </a:r>
          </a:p>
          <a:p>
            <a:pPr marL="261938" indent="-261938" eaLnBrk="1" hangingPunct="1">
              <a:lnSpc>
                <a:spcPct val="90000"/>
              </a:lnSpc>
              <a:buFontTx/>
              <a:buNone/>
            </a:pPr>
            <a:r>
              <a:rPr lang="hu-HU" altLang="hu-HU" sz="1200"/>
              <a:t> </a:t>
            </a:r>
          </a:p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növendékállatokat az anyjuk nevelje fel;</a:t>
            </a:r>
          </a:p>
          <a:p>
            <a:pPr marL="261938" indent="-261938" eaLnBrk="1" hangingPunct="1">
              <a:lnSpc>
                <a:spcPct val="90000"/>
              </a:lnSpc>
            </a:pPr>
            <a:endParaRPr lang="hu-HU" altLang="hu-HU" sz="1200"/>
          </a:p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takarmány összetétele az állatok igényeinek megfeleljen;</a:t>
            </a:r>
          </a:p>
          <a:p>
            <a:pPr marL="261938" indent="-261938" eaLnBrk="1" hangingPunct="1">
              <a:lnSpc>
                <a:spcPct val="90000"/>
              </a:lnSpc>
            </a:pPr>
            <a:endParaRPr lang="hu-HU" altLang="hu-HU" sz="1200"/>
          </a:p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táplálkozási időtartam fajok szerint biztosított legyen;</a:t>
            </a:r>
          </a:p>
          <a:p>
            <a:pPr marL="261938" indent="-261938" eaLnBrk="1" hangingPunct="1">
              <a:lnSpc>
                <a:spcPct val="90000"/>
              </a:lnSpc>
            </a:pPr>
            <a:endParaRPr lang="hu-HU" altLang="hu-HU" sz="1200"/>
          </a:p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lehetővé kell tenni a csoportképződést;</a:t>
            </a:r>
          </a:p>
          <a:p>
            <a:pPr marL="261938" indent="-261938" eaLnBrk="1" hangingPunct="1">
              <a:lnSpc>
                <a:spcPct val="90000"/>
              </a:lnSpc>
            </a:pPr>
            <a:endParaRPr lang="hu-HU" altLang="hu-HU" sz="1200"/>
          </a:p>
          <a:p>
            <a:pPr marL="261938" indent="-261938" eaLnBrk="1" hangingPunct="1">
              <a:lnSpc>
                <a:spcPct val="90000"/>
              </a:lnSpc>
            </a:pPr>
            <a:r>
              <a:rPr lang="hu-HU" altLang="hu-HU" sz="1200"/>
              <a:t>állatgyógyászatban a természetgyógyászat módszerei</a:t>
            </a:r>
          </a:p>
          <a:p>
            <a:pPr eaLnBrk="1" hangingPunct="1">
              <a:lnSpc>
                <a:spcPct val="90000"/>
              </a:lnSpc>
            </a:pPr>
            <a:endParaRPr lang="hu-HU" altLang="hu-HU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30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041976" cy="993775"/>
          </a:xfrm>
        </p:spPr>
        <p:txBody>
          <a:bodyPr/>
          <a:lstStyle/>
          <a:p>
            <a:pPr marL="838200" indent="-838200" eaLnBrk="1" hangingPunct="1"/>
            <a:r>
              <a:rPr lang="hu-HU" altLang="hu-HU" sz="3200" b="1" dirty="0"/>
              <a:t>Irodalom</a:t>
            </a:r>
            <a:endParaRPr lang="hu-HU" altLang="hu-HU" sz="3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931224" cy="5069160"/>
          </a:xfrm>
        </p:spPr>
        <p:txBody>
          <a:bodyPr/>
          <a:lstStyle/>
          <a:p>
            <a:r>
              <a:rPr lang="hu-HU" sz="2000" dirty="0">
                <a:latin typeface="+mj-lt"/>
              </a:rPr>
              <a:t>Szőke L. (szerk.) (2003):</a:t>
            </a:r>
          </a:p>
          <a:p>
            <a:pPr marL="354013" indent="0">
              <a:buNone/>
            </a:pPr>
            <a:r>
              <a:rPr lang="hu-HU" sz="2000" dirty="0">
                <a:latin typeface="+mj-lt"/>
              </a:rPr>
              <a:t>Ökológiai gazdálkodás </a:t>
            </a:r>
            <a:r>
              <a:rPr lang="hu-HU" sz="2000" dirty="0" err="1">
                <a:latin typeface="+mj-lt"/>
              </a:rPr>
              <a:t>I-II</a:t>
            </a:r>
            <a:r>
              <a:rPr lang="hu-HU" sz="2000" dirty="0">
                <a:latin typeface="+mj-lt"/>
              </a:rPr>
              <a:t>. Nyíregyházi Főiskola </a:t>
            </a:r>
            <a:r>
              <a:rPr lang="hu-HU" sz="2000" dirty="0" err="1">
                <a:latin typeface="+mj-lt"/>
              </a:rPr>
              <a:t>MMFK</a:t>
            </a:r>
            <a:r>
              <a:rPr lang="hu-HU" sz="2000" dirty="0">
                <a:latin typeface="+mj-lt"/>
              </a:rPr>
              <a:t>, Nyíregyháza (főiskolai jegyzet)</a:t>
            </a:r>
          </a:p>
          <a:p>
            <a:pPr marL="354013" indent="0">
              <a:buNone/>
            </a:pPr>
            <a:endParaRPr lang="hu-HU" sz="1000" dirty="0">
              <a:latin typeface="+mj-lt"/>
            </a:endParaRPr>
          </a:p>
          <a:p>
            <a:r>
              <a:rPr lang="hu-HU" sz="2000" dirty="0">
                <a:latin typeface="+mj-lt"/>
              </a:rPr>
              <a:t>Sárközy P.</a:t>
            </a:r>
            <a:r>
              <a:rPr lang="uk-UA" sz="2000" dirty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–</a:t>
            </a:r>
            <a:r>
              <a:rPr lang="uk-UA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SeléndySz</a:t>
            </a:r>
            <a:r>
              <a:rPr lang="hu-HU" sz="2000" dirty="0">
                <a:latin typeface="+mj-lt"/>
              </a:rPr>
              <a:t>. (1991):</a:t>
            </a:r>
          </a:p>
          <a:p>
            <a:pPr marL="0" indent="354013">
              <a:buNone/>
            </a:pPr>
            <a:r>
              <a:rPr lang="hu-HU" sz="2000" dirty="0">
                <a:latin typeface="+mj-lt"/>
              </a:rPr>
              <a:t>Biogazda1., 2., 3. Biokultúra Egyesület, Budapest</a:t>
            </a:r>
          </a:p>
          <a:p>
            <a:pPr marL="0" indent="354013">
              <a:buNone/>
            </a:pPr>
            <a:endParaRPr lang="hu-HU" sz="1000" dirty="0">
              <a:latin typeface="+mj-lt"/>
            </a:endParaRPr>
          </a:p>
          <a:p>
            <a:r>
              <a:rPr lang="hu-HU" sz="2000" dirty="0" err="1">
                <a:latin typeface="+mj-lt"/>
              </a:rPr>
              <a:t>Seléndy</a:t>
            </a:r>
            <a:r>
              <a:rPr lang="hu-HU" sz="2000" dirty="0">
                <a:latin typeface="+mj-lt"/>
              </a:rPr>
              <a:t> Sz. – Solti G. (2005): </a:t>
            </a:r>
          </a:p>
          <a:p>
            <a:pPr marL="0" indent="354013">
              <a:buNone/>
            </a:pPr>
            <a:r>
              <a:rPr lang="hu-HU" sz="2000" dirty="0" err="1">
                <a:latin typeface="+mj-lt"/>
              </a:rPr>
              <a:t>Ökogazdák</a:t>
            </a:r>
            <a:r>
              <a:rPr lang="hu-HU" sz="2000" dirty="0">
                <a:latin typeface="+mj-lt"/>
              </a:rPr>
              <a:t> kézikönyve, Szaktudás Kiadó, Budapest</a:t>
            </a:r>
          </a:p>
          <a:p>
            <a:pPr marL="0" indent="354013">
              <a:buNone/>
            </a:pPr>
            <a:endParaRPr lang="hu-HU" sz="1000" dirty="0">
              <a:latin typeface="+mj-lt"/>
            </a:endParaRPr>
          </a:p>
          <a:p>
            <a:r>
              <a:rPr lang="hu-HU" sz="2000" dirty="0" err="1">
                <a:latin typeface="+mj-lt"/>
              </a:rPr>
              <a:t>BiokontrollHungária</a:t>
            </a:r>
            <a:r>
              <a:rPr lang="hu-HU" sz="2000" dirty="0">
                <a:latin typeface="+mj-lt"/>
              </a:rPr>
              <a:t> Nonprofit Kft</a:t>
            </a:r>
          </a:p>
          <a:p>
            <a:pPr marL="0" indent="354013">
              <a:buNone/>
            </a:pPr>
            <a:r>
              <a:rPr lang="hu-HU" altLang="hu-HU" sz="2000" dirty="0">
                <a:latin typeface="+mj-lt"/>
                <a:hlinkClick r:id="rId2"/>
              </a:rPr>
              <a:t>https://www.biokontroll.hu/</a:t>
            </a:r>
            <a:endParaRPr lang="hu-HU" altLang="hu-HU" sz="2000" dirty="0">
              <a:latin typeface="+mj-lt"/>
            </a:endParaRPr>
          </a:p>
          <a:p>
            <a:pPr marL="0" indent="354013">
              <a:buNone/>
            </a:pPr>
            <a:endParaRPr lang="hu-HU" altLang="hu-HU" sz="1000" dirty="0">
              <a:latin typeface="+mj-lt"/>
            </a:endParaRPr>
          </a:p>
          <a:p>
            <a:r>
              <a:rPr lang="hu-HU" sz="2000" dirty="0">
                <a:latin typeface="+mj-lt"/>
              </a:rPr>
              <a:t>Sárközy Péter Alapítvány a biokultúráért</a:t>
            </a:r>
          </a:p>
          <a:p>
            <a:pPr marL="0" indent="354013">
              <a:buNone/>
            </a:pPr>
            <a:r>
              <a:rPr lang="hu-HU" altLang="hu-HU" sz="2000" dirty="0">
                <a:latin typeface="+mj-lt"/>
                <a:hlinkClick r:id="rId3"/>
              </a:rPr>
              <a:t>http://www.sarkozybio.hu/</a:t>
            </a:r>
            <a:endParaRPr lang="hu-HU" alt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475343"/>
      </p:ext>
    </p:extLst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306</Words>
  <Application>Microsoft Office PowerPoint</Application>
  <PresentationFormat>Diavetítés a képernyőre (4:3 oldalarány)</PresentationFormat>
  <Paragraphs>68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4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</vt:lpstr>
      <vt:lpstr>Layers</vt:lpstr>
      <vt:lpstr>1_Layers</vt:lpstr>
      <vt:lpstr>Оформление по умолчанию</vt:lpstr>
      <vt:lpstr>2_Layers</vt:lpstr>
      <vt:lpstr>ÖKOLÓGIAI GAZDÁLKODÁS</vt:lpstr>
      <vt:lpstr>Természetes és agrár ökoszisztémák anyag és energia folyamatai</vt:lpstr>
      <vt:lpstr>Miért ökológiai ez a gazdálkodás?</vt:lpstr>
      <vt:lpstr>A biogazdálkodás helyzete a világban 2018</vt:lpstr>
      <vt:lpstr>PowerPoint-bemutató</vt:lpstr>
      <vt:lpstr>Komposztok</vt:lpstr>
      <vt:lpstr>A gyomszabályozás alapelvei</vt:lpstr>
      <vt:lpstr>Állattartás az ökológiai gazdálkodásban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ÖKOLÓGIAI GAZDÁLKODÁS</dc:title>
  <dc:creator>Zoli</dc:creator>
  <cp:lastModifiedBy>Zoli</cp:lastModifiedBy>
  <cp:revision>4</cp:revision>
  <dcterms:created xsi:type="dcterms:W3CDTF">2021-08-24T09:10:39Z</dcterms:created>
  <dcterms:modified xsi:type="dcterms:W3CDTF">2021-08-24T09:33:09Z</dcterms:modified>
</cp:coreProperties>
</file>