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91" r:id="rId1"/>
  </p:sldMasterIdLst>
  <p:sldIdLst>
    <p:sldId id="256" r:id="rId2"/>
    <p:sldId id="257" r:id="rId3"/>
    <p:sldId id="263" r:id="rId4"/>
    <p:sldId id="258" r:id="rId5"/>
    <p:sldId id="259" r:id="rId6"/>
    <p:sldId id="264" r:id="rId7"/>
    <p:sldId id="260" r:id="rId8"/>
    <p:sldId id="261" r:id="rId9"/>
    <p:sldId id="262" r:id="rId10"/>
  </p:sldIdLst>
  <p:sldSz cx="12192000" cy="6858000"/>
  <p:notesSz cx="12192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2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t>8/31/2021</a:t>
            </a:fld>
            <a:endParaRPr lang="en-US"/>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6F15528-21DE-4FAA-801E-634DDDAF4B2B}"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1D8BD707-D9CF-40AE-B4C6-C98DA3205C09}" type="datetimeFigureOut">
              <a:rPr lang="en-US" smtClean="0"/>
              <a:t>8/31/2021</a:t>
            </a:fld>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F15528-21DE-4FAA-801E-634DDDAF4B2B}"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t>8/31/2021</a:t>
            </a:fld>
            <a:endParaRPr lang="en-US"/>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6F15528-21DE-4FAA-801E-634DDDAF4B2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t>8/31/2021</a:t>
            </a:fld>
            <a:endParaRPr lang="en-US"/>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6F15528-21DE-4FAA-801E-634DDDAF4B2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8/31/2021</a:t>
            </a:fld>
            <a:endParaRPr lang="en-US"/>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6F15528-21DE-4FAA-801E-634DDDAF4B2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F15528-21DE-4FAA-801E-634DDDAF4B2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1D8BD707-D9CF-40AE-B4C6-C98DA3205C09}" type="datetimeFigureOut">
              <a:rPr lang="en-US" smtClean="0"/>
              <a:t>8/31/2021</a:t>
            </a:fld>
            <a:endParaRPr lang="en-US"/>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69600" y="6356351"/>
            <a:ext cx="812800" cy="365125"/>
          </a:xfrm>
        </p:spPr>
        <p:txBody>
          <a:bodyPr/>
          <a:lstStyle/>
          <a:p>
            <a:fld id="{B6F15528-21DE-4FAA-801E-634DDDAF4B2B}" type="slidenum">
              <a:rPr lang="ru-RU" smtClean="0"/>
              <a:t>‹#›</a:t>
            </a:fld>
            <a:endParaRPr lang="ru-RU"/>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t>8/31/2021</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ru-RU" smtClean="0"/>
              <a:t>‹#›</a:t>
            </a:fld>
            <a:endParaRPr lang="ru-RU"/>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 id="214748400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7814" y="5141976"/>
            <a:ext cx="11290935" cy="1259205"/>
          </a:xfrm>
          <a:custGeom>
            <a:avLst/>
            <a:gdLst/>
            <a:ahLst/>
            <a:cxnLst/>
            <a:rect l="l" t="t" r="r" b="b"/>
            <a:pathLst>
              <a:path w="11290935" h="1259204">
                <a:moveTo>
                  <a:pt x="11290808" y="0"/>
                </a:moveTo>
                <a:lnTo>
                  <a:pt x="0" y="0"/>
                </a:lnTo>
                <a:lnTo>
                  <a:pt x="0" y="1258824"/>
                </a:lnTo>
                <a:lnTo>
                  <a:pt x="11290808" y="1258824"/>
                </a:lnTo>
                <a:lnTo>
                  <a:pt x="11290808" y="0"/>
                </a:lnTo>
                <a:close/>
              </a:path>
            </a:pathLst>
          </a:custGeom>
          <a:solidFill>
            <a:srgbClr val="4D1334"/>
          </a:solidFill>
        </p:spPr>
        <p:txBody>
          <a:bodyPr wrap="square" lIns="0" tIns="0" rIns="0" bIns="0" rtlCol="0"/>
          <a:lstStyle/>
          <a:p>
            <a:endParaRPr/>
          </a:p>
        </p:txBody>
      </p:sp>
      <p:sp>
        <p:nvSpPr>
          <p:cNvPr id="3" name="object 3"/>
          <p:cNvSpPr txBox="1">
            <a:spLocks noGrp="1"/>
          </p:cNvSpPr>
          <p:nvPr>
            <p:ph type="title"/>
          </p:nvPr>
        </p:nvSpPr>
        <p:spPr>
          <a:xfrm>
            <a:off x="1709166" y="866983"/>
            <a:ext cx="8774430" cy="1120820"/>
          </a:xfrm>
          <a:prstGeom prst="rect">
            <a:avLst/>
          </a:prstGeom>
        </p:spPr>
        <p:txBody>
          <a:bodyPr vert="horz" wrap="square" lIns="0" tIns="12700" rIns="0" bIns="0" rtlCol="0">
            <a:spAutoFit/>
          </a:bodyPr>
          <a:lstStyle/>
          <a:p>
            <a:pPr marL="944880" marR="934719" indent="-3175" algn="ctr">
              <a:lnSpc>
                <a:spcPct val="100000"/>
              </a:lnSpc>
              <a:spcBef>
                <a:spcPts val="100"/>
              </a:spcBef>
            </a:pPr>
            <a:r>
              <a:rPr lang="uk-UA" sz="2400" spc="-5" dirty="0" smtClean="0">
                <a:solidFill>
                  <a:srgbClr val="000000"/>
                </a:solidFill>
              </a:rPr>
              <a:t>ЗАКАРПАТСЬКИЙ УГОРСЬКИЙ ІНСТИТУТ ІМ.ФЕРЕНЦА РАКОЦІ ІІ</a:t>
            </a:r>
            <a:endParaRPr sz="2400" dirty="0"/>
          </a:p>
          <a:p>
            <a:pPr algn="ctr">
              <a:lnSpc>
                <a:spcPct val="100000"/>
              </a:lnSpc>
            </a:pPr>
            <a:r>
              <a:rPr lang="uk-UA" sz="2400" dirty="0" smtClean="0">
                <a:solidFill>
                  <a:srgbClr val="000000"/>
                </a:solidFill>
              </a:rPr>
              <a:t> </a:t>
            </a:r>
            <a:endParaRPr sz="2400" dirty="0"/>
          </a:p>
        </p:txBody>
      </p:sp>
      <p:sp>
        <p:nvSpPr>
          <p:cNvPr id="4" name="object 4"/>
          <p:cNvSpPr txBox="1">
            <a:spLocks noGrp="1"/>
          </p:cNvSpPr>
          <p:nvPr>
            <p:ph idx="1"/>
          </p:nvPr>
        </p:nvSpPr>
        <p:spPr>
          <a:xfrm>
            <a:off x="609600" y="1935480"/>
            <a:ext cx="10972800" cy="1863972"/>
          </a:xfrm>
          <a:prstGeom prst="rect">
            <a:avLst/>
          </a:prstGeom>
        </p:spPr>
        <p:txBody>
          <a:bodyPr vert="horz" wrap="square" lIns="0" tIns="161925" rIns="0" bIns="0" rtlCol="0">
            <a:spAutoFit/>
          </a:bodyPr>
          <a:lstStyle/>
          <a:p>
            <a:pPr algn="ctr">
              <a:lnSpc>
                <a:spcPct val="100000"/>
              </a:lnSpc>
              <a:spcBef>
                <a:spcPts val="1275"/>
              </a:spcBef>
            </a:pPr>
            <a:r>
              <a:rPr spc="-10" dirty="0"/>
              <a:t>ВИБІРКОВА</a:t>
            </a:r>
            <a:r>
              <a:rPr spc="5" dirty="0"/>
              <a:t> </a:t>
            </a:r>
            <a:r>
              <a:rPr spc="-5" dirty="0"/>
              <a:t>ДИСЦИПЛІНА</a:t>
            </a:r>
          </a:p>
          <a:p>
            <a:pPr algn="ctr">
              <a:lnSpc>
                <a:spcPct val="100000"/>
              </a:lnSpc>
              <a:spcBef>
                <a:spcPts val="1175"/>
              </a:spcBef>
            </a:pPr>
            <a:r>
              <a:rPr spc="-5" dirty="0">
                <a:solidFill>
                  <a:srgbClr val="000000"/>
                </a:solidFill>
              </a:rPr>
              <a:t>КАФЕДРИ</a:t>
            </a:r>
            <a:r>
              <a:rPr spc="15" dirty="0">
                <a:solidFill>
                  <a:srgbClr val="000000"/>
                </a:solidFill>
              </a:rPr>
              <a:t> </a:t>
            </a:r>
            <a:r>
              <a:rPr lang="uk-UA" spc="-10" dirty="0" smtClean="0">
                <a:solidFill>
                  <a:srgbClr val="000000"/>
                </a:solidFill>
              </a:rPr>
              <a:t>ГЕОГРАФІЇ ТА ТУРИЗМУ</a:t>
            </a:r>
            <a:endParaRPr spc="-5" dirty="0">
              <a:solidFill>
                <a:srgbClr val="000000"/>
              </a:solidFill>
            </a:endParaRPr>
          </a:p>
          <a:p>
            <a:pPr marL="2540" algn="ctr">
              <a:lnSpc>
                <a:spcPct val="100000"/>
              </a:lnSpc>
              <a:spcBef>
                <a:spcPts val="1465"/>
              </a:spcBef>
            </a:pPr>
            <a:r>
              <a:rPr lang="uk-UA" sz="3600" dirty="0" smtClean="0">
                <a:solidFill>
                  <a:srgbClr val="001F5F"/>
                </a:solidFill>
              </a:rPr>
              <a:t> ФІЗИКА З ОСНОВАМИ ГЕОФІЗИКИ</a:t>
            </a:r>
            <a:endParaRPr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0677" y="1191212"/>
            <a:ext cx="11300460" cy="674544"/>
          </a:xfrm>
          <a:prstGeom prst="rect">
            <a:avLst/>
          </a:prstGeom>
          <a:solidFill>
            <a:srgbClr val="4D1334"/>
          </a:solidFill>
        </p:spPr>
        <p:txBody>
          <a:bodyPr vert="horz" wrap="square" lIns="0" tIns="180340" rIns="0" bIns="0" rtlCol="0">
            <a:spAutoFit/>
          </a:bodyPr>
          <a:lstStyle/>
          <a:p>
            <a:pPr marL="3175" algn="ctr">
              <a:lnSpc>
                <a:spcPct val="100000"/>
              </a:lnSpc>
              <a:spcBef>
                <a:spcPts val="1420"/>
              </a:spcBef>
            </a:pPr>
            <a:r>
              <a:rPr lang="uk-UA" sz="3200" dirty="0" smtClean="0">
                <a:solidFill>
                  <a:srgbClr val="FFFFFF"/>
                </a:solidFill>
              </a:rPr>
              <a:t>ФІЗИКА З ОСНОВАМИ ГЕОФІЗИКИ</a:t>
            </a:r>
            <a:endParaRPr sz="3200" dirty="0"/>
          </a:p>
        </p:txBody>
      </p:sp>
      <p:grpSp>
        <p:nvGrpSpPr>
          <p:cNvPr id="3" name="object 3"/>
          <p:cNvGrpSpPr/>
          <p:nvPr/>
        </p:nvGrpSpPr>
        <p:grpSpPr>
          <a:xfrm>
            <a:off x="4668837" y="2516568"/>
            <a:ext cx="3641090" cy="1472565"/>
            <a:chOff x="4668837" y="2516568"/>
            <a:chExt cx="3641090" cy="1472565"/>
          </a:xfrm>
        </p:grpSpPr>
        <p:sp>
          <p:nvSpPr>
            <p:cNvPr id="4" name="object 4"/>
            <p:cNvSpPr/>
            <p:nvPr/>
          </p:nvSpPr>
          <p:spPr>
            <a:xfrm>
              <a:off x="4679950" y="2527680"/>
              <a:ext cx="3618865" cy="1450340"/>
            </a:xfrm>
            <a:custGeom>
              <a:avLst/>
              <a:gdLst/>
              <a:ahLst/>
              <a:cxnLst/>
              <a:rect l="l" t="t" r="r" b="b"/>
              <a:pathLst>
                <a:path w="3618865" h="1450339">
                  <a:moveTo>
                    <a:pt x="1809241" y="0"/>
                  </a:moveTo>
                  <a:lnTo>
                    <a:pt x="1742913" y="478"/>
                  </a:lnTo>
                  <a:lnTo>
                    <a:pt x="1677186" y="1901"/>
                  </a:lnTo>
                  <a:lnTo>
                    <a:pt x="1612101" y="4254"/>
                  </a:lnTo>
                  <a:lnTo>
                    <a:pt x="1547700" y="7519"/>
                  </a:lnTo>
                  <a:lnTo>
                    <a:pt x="1484023" y="11681"/>
                  </a:lnTo>
                  <a:lnTo>
                    <a:pt x="1421111" y="16722"/>
                  </a:lnTo>
                  <a:lnTo>
                    <a:pt x="1359005" y="22627"/>
                  </a:lnTo>
                  <a:lnTo>
                    <a:pt x="1297745" y="29379"/>
                  </a:lnTo>
                  <a:lnTo>
                    <a:pt x="1237374" y="36962"/>
                  </a:lnTo>
                  <a:lnTo>
                    <a:pt x="1177931" y="45359"/>
                  </a:lnTo>
                  <a:lnTo>
                    <a:pt x="1119457" y="54553"/>
                  </a:lnTo>
                  <a:lnTo>
                    <a:pt x="1061994" y="64530"/>
                  </a:lnTo>
                  <a:lnTo>
                    <a:pt x="1005581" y="75271"/>
                  </a:lnTo>
                  <a:lnTo>
                    <a:pt x="950261" y="86762"/>
                  </a:lnTo>
                  <a:lnTo>
                    <a:pt x="896074" y="98984"/>
                  </a:lnTo>
                  <a:lnTo>
                    <a:pt x="843060" y="111923"/>
                  </a:lnTo>
                  <a:lnTo>
                    <a:pt x="791262" y="125561"/>
                  </a:lnTo>
                  <a:lnTo>
                    <a:pt x="740718" y="139882"/>
                  </a:lnTo>
                  <a:lnTo>
                    <a:pt x="691472" y="154871"/>
                  </a:lnTo>
                  <a:lnTo>
                    <a:pt x="643562" y="170509"/>
                  </a:lnTo>
                  <a:lnTo>
                    <a:pt x="597031" y="186782"/>
                  </a:lnTo>
                  <a:lnTo>
                    <a:pt x="551918" y="203672"/>
                  </a:lnTo>
                  <a:lnTo>
                    <a:pt x="508266" y="221163"/>
                  </a:lnTo>
                  <a:lnTo>
                    <a:pt x="466114" y="239240"/>
                  </a:lnTo>
                  <a:lnTo>
                    <a:pt x="425504" y="257884"/>
                  </a:lnTo>
                  <a:lnTo>
                    <a:pt x="386477" y="277081"/>
                  </a:lnTo>
                  <a:lnTo>
                    <a:pt x="349073" y="296814"/>
                  </a:lnTo>
                  <a:lnTo>
                    <a:pt x="313333" y="317066"/>
                  </a:lnTo>
                  <a:lnTo>
                    <a:pt x="279298" y="337820"/>
                  </a:lnTo>
                  <a:lnTo>
                    <a:pt x="247010" y="359061"/>
                  </a:lnTo>
                  <a:lnTo>
                    <a:pt x="187834" y="402938"/>
                  </a:lnTo>
                  <a:lnTo>
                    <a:pt x="136133" y="448564"/>
                  </a:lnTo>
                  <a:lnTo>
                    <a:pt x="92234" y="495808"/>
                  </a:lnTo>
                  <a:lnTo>
                    <a:pt x="56463" y="544539"/>
                  </a:lnTo>
                  <a:lnTo>
                    <a:pt x="29148" y="594626"/>
                  </a:lnTo>
                  <a:lnTo>
                    <a:pt x="10616" y="645938"/>
                  </a:lnTo>
                  <a:lnTo>
                    <a:pt x="1193" y="698343"/>
                  </a:lnTo>
                  <a:lnTo>
                    <a:pt x="0" y="724916"/>
                  </a:lnTo>
                  <a:lnTo>
                    <a:pt x="1193" y="751496"/>
                  </a:lnTo>
                  <a:lnTo>
                    <a:pt x="10616" y="803917"/>
                  </a:lnTo>
                  <a:lnTo>
                    <a:pt x="29148" y="855243"/>
                  </a:lnTo>
                  <a:lnTo>
                    <a:pt x="56463" y="905343"/>
                  </a:lnTo>
                  <a:lnTo>
                    <a:pt x="92234" y="954085"/>
                  </a:lnTo>
                  <a:lnTo>
                    <a:pt x="136133" y="1001340"/>
                  </a:lnTo>
                  <a:lnTo>
                    <a:pt x="187834" y="1046975"/>
                  </a:lnTo>
                  <a:lnTo>
                    <a:pt x="247010" y="1090859"/>
                  </a:lnTo>
                  <a:lnTo>
                    <a:pt x="279298" y="1112104"/>
                  </a:lnTo>
                  <a:lnTo>
                    <a:pt x="313333" y="1132862"/>
                  </a:lnTo>
                  <a:lnTo>
                    <a:pt x="349073" y="1153117"/>
                  </a:lnTo>
                  <a:lnTo>
                    <a:pt x="386477" y="1172852"/>
                  </a:lnTo>
                  <a:lnTo>
                    <a:pt x="425504" y="1192052"/>
                  </a:lnTo>
                  <a:lnTo>
                    <a:pt x="466114" y="1210699"/>
                  </a:lnTo>
                  <a:lnTo>
                    <a:pt x="508266" y="1228778"/>
                  </a:lnTo>
                  <a:lnTo>
                    <a:pt x="551918" y="1246271"/>
                  </a:lnTo>
                  <a:lnTo>
                    <a:pt x="597031" y="1263163"/>
                  </a:lnTo>
                  <a:lnTo>
                    <a:pt x="643562" y="1279438"/>
                  </a:lnTo>
                  <a:lnTo>
                    <a:pt x="691472" y="1295078"/>
                  </a:lnTo>
                  <a:lnTo>
                    <a:pt x="740718" y="1310067"/>
                  </a:lnTo>
                  <a:lnTo>
                    <a:pt x="791262" y="1324390"/>
                  </a:lnTo>
                  <a:lnTo>
                    <a:pt x="843060" y="1338029"/>
                  </a:lnTo>
                  <a:lnTo>
                    <a:pt x="896074" y="1350969"/>
                  </a:lnTo>
                  <a:lnTo>
                    <a:pt x="950261" y="1363193"/>
                  </a:lnTo>
                  <a:lnTo>
                    <a:pt x="1005581" y="1374684"/>
                  </a:lnTo>
                  <a:lnTo>
                    <a:pt x="1061994" y="1385426"/>
                  </a:lnTo>
                  <a:lnTo>
                    <a:pt x="1119457" y="1395403"/>
                  </a:lnTo>
                  <a:lnTo>
                    <a:pt x="1177931" y="1404598"/>
                  </a:lnTo>
                  <a:lnTo>
                    <a:pt x="1237374" y="1412995"/>
                  </a:lnTo>
                  <a:lnTo>
                    <a:pt x="1297745" y="1420578"/>
                  </a:lnTo>
                  <a:lnTo>
                    <a:pt x="1359005" y="1427331"/>
                  </a:lnTo>
                  <a:lnTo>
                    <a:pt x="1421111" y="1433236"/>
                  </a:lnTo>
                  <a:lnTo>
                    <a:pt x="1484023" y="1438277"/>
                  </a:lnTo>
                  <a:lnTo>
                    <a:pt x="1547700" y="1442439"/>
                  </a:lnTo>
                  <a:lnTo>
                    <a:pt x="1612101" y="1445704"/>
                  </a:lnTo>
                  <a:lnTo>
                    <a:pt x="1677186" y="1448057"/>
                  </a:lnTo>
                  <a:lnTo>
                    <a:pt x="1742913" y="1449480"/>
                  </a:lnTo>
                  <a:lnTo>
                    <a:pt x="1809241" y="1449959"/>
                  </a:lnTo>
                  <a:lnTo>
                    <a:pt x="1875570" y="1449480"/>
                  </a:lnTo>
                  <a:lnTo>
                    <a:pt x="1941297" y="1448057"/>
                  </a:lnTo>
                  <a:lnTo>
                    <a:pt x="2006382" y="1445704"/>
                  </a:lnTo>
                  <a:lnTo>
                    <a:pt x="2070783" y="1442439"/>
                  </a:lnTo>
                  <a:lnTo>
                    <a:pt x="2134460" y="1438277"/>
                  </a:lnTo>
                  <a:lnTo>
                    <a:pt x="2197372" y="1433236"/>
                  </a:lnTo>
                  <a:lnTo>
                    <a:pt x="2259478" y="1427331"/>
                  </a:lnTo>
                  <a:lnTo>
                    <a:pt x="2320738" y="1420578"/>
                  </a:lnTo>
                  <a:lnTo>
                    <a:pt x="2381109" y="1412995"/>
                  </a:lnTo>
                  <a:lnTo>
                    <a:pt x="2440552" y="1404598"/>
                  </a:lnTo>
                  <a:lnTo>
                    <a:pt x="2499026" y="1395403"/>
                  </a:lnTo>
                  <a:lnTo>
                    <a:pt x="2556489" y="1385426"/>
                  </a:lnTo>
                  <a:lnTo>
                    <a:pt x="2612902" y="1374684"/>
                  </a:lnTo>
                  <a:lnTo>
                    <a:pt x="2668222" y="1363193"/>
                  </a:lnTo>
                  <a:lnTo>
                    <a:pt x="2722409" y="1350969"/>
                  </a:lnTo>
                  <a:lnTo>
                    <a:pt x="2775423" y="1338029"/>
                  </a:lnTo>
                  <a:lnTo>
                    <a:pt x="2827221" y="1324390"/>
                  </a:lnTo>
                  <a:lnTo>
                    <a:pt x="2877765" y="1310067"/>
                  </a:lnTo>
                  <a:lnTo>
                    <a:pt x="2927011" y="1295078"/>
                  </a:lnTo>
                  <a:lnTo>
                    <a:pt x="2974921" y="1279438"/>
                  </a:lnTo>
                  <a:lnTo>
                    <a:pt x="3021452" y="1263163"/>
                  </a:lnTo>
                  <a:lnTo>
                    <a:pt x="3066565" y="1246271"/>
                  </a:lnTo>
                  <a:lnTo>
                    <a:pt x="3110217" y="1228778"/>
                  </a:lnTo>
                  <a:lnTo>
                    <a:pt x="3152369" y="1210699"/>
                  </a:lnTo>
                  <a:lnTo>
                    <a:pt x="3192979" y="1192052"/>
                  </a:lnTo>
                  <a:lnTo>
                    <a:pt x="3232006" y="1172852"/>
                  </a:lnTo>
                  <a:lnTo>
                    <a:pt x="3269410" y="1153117"/>
                  </a:lnTo>
                  <a:lnTo>
                    <a:pt x="3305150" y="1132862"/>
                  </a:lnTo>
                  <a:lnTo>
                    <a:pt x="3339185" y="1112104"/>
                  </a:lnTo>
                  <a:lnTo>
                    <a:pt x="3371473" y="1090859"/>
                  </a:lnTo>
                  <a:lnTo>
                    <a:pt x="3430649" y="1046975"/>
                  </a:lnTo>
                  <a:lnTo>
                    <a:pt x="3482350" y="1001340"/>
                  </a:lnTo>
                  <a:lnTo>
                    <a:pt x="3526249" y="954085"/>
                  </a:lnTo>
                  <a:lnTo>
                    <a:pt x="3562020" y="905343"/>
                  </a:lnTo>
                  <a:lnTo>
                    <a:pt x="3589335" y="855243"/>
                  </a:lnTo>
                  <a:lnTo>
                    <a:pt x="3607867" y="803917"/>
                  </a:lnTo>
                  <a:lnTo>
                    <a:pt x="3617290" y="751496"/>
                  </a:lnTo>
                  <a:lnTo>
                    <a:pt x="3618483" y="724916"/>
                  </a:lnTo>
                  <a:lnTo>
                    <a:pt x="3617290" y="698343"/>
                  </a:lnTo>
                  <a:lnTo>
                    <a:pt x="3607867" y="645938"/>
                  </a:lnTo>
                  <a:lnTo>
                    <a:pt x="3589335" y="594626"/>
                  </a:lnTo>
                  <a:lnTo>
                    <a:pt x="3562020" y="544539"/>
                  </a:lnTo>
                  <a:lnTo>
                    <a:pt x="3526249" y="495808"/>
                  </a:lnTo>
                  <a:lnTo>
                    <a:pt x="3482350" y="448564"/>
                  </a:lnTo>
                  <a:lnTo>
                    <a:pt x="3430649" y="402938"/>
                  </a:lnTo>
                  <a:lnTo>
                    <a:pt x="3371473" y="359061"/>
                  </a:lnTo>
                  <a:lnTo>
                    <a:pt x="3339185" y="337820"/>
                  </a:lnTo>
                  <a:lnTo>
                    <a:pt x="3305150" y="317066"/>
                  </a:lnTo>
                  <a:lnTo>
                    <a:pt x="3269410" y="296814"/>
                  </a:lnTo>
                  <a:lnTo>
                    <a:pt x="3232006" y="277081"/>
                  </a:lnTo>
                  <a:lnTo>
                    <a:pt x="3192979" y="257884"/>
                  </a:lnTo>
                  <a:lnTo>
                    <a:pt x="3152369" y="239240"/>
                  </a:lnTo>
                  <a:lnTo>
                    <a:pt x="3110217" y="221163"/>
                  </a:lnTo>
                  <a:lnTo>
                    <a:pt x="3066565" y="203672"/>
                  </a:lnTo>
                  <a:lnTo>
                    <a:pt x="3021452" y="186782"/>
                  </a:lnTo>
                  <a:lnTo>
                    <a:pt x="2974921" y="170509"/>
                  </a:lnTo>
                  <a:lnTo>
                    <a:pt x="2927011" y="154871"/>
                  </a:lnTo>
                  <a:lnTo>
                    <a:pt x="2877765" y="139882"/>
                  </a:lnTo>
                  <a:lnTo>
                    <a:pt x="2827221" y="125561"/>
                  </a:lnTo>
                  <a:lnTo>
                    <a:pt x="2775423" y="111923"/>
                  </a:lnTo>
                  <a:lnTo>
                    <a:pt x="2722409" y="98984"/>
                  </a:lnTo>
                  <a:lnTo>
                    <a:pt x="2668222" y="86762"/>
                  </a:lnTo>
                  <a:lnTo>
                    <a:pt x="2612902" y="75271"/>
                  </a:lnTo>
                  <a:lnTo>
                    <a:pt x="2556489" y="64530"/>
                  </a:lnTo>
                  <a:lnTo>
                    <a:pt x="2499026" y="54553"/>
                  </a:lnTo>
                  <a:lnTo>
                    <a:pt x="2440552" y="45359"/>
                  </a:lnTo>
                  <a:lnTo>
                    <a:pt x="2381109" y="36962"/>
                  </a:lnTo>
                  <a:lnTo>
                    <a:pt x="2320738" y="29379"/>
                  </a:lnTo>
                  <a:lnTo>
                    <a:pt x="2259478" y="22627"/>
                  </a:lnTo>
                  <a:lnTo>
                    <a:pt x="2197372" y="16722"/>
                  </a:lnTo>
                  <a:lnTo>
                    <a:pt x="2134460" y="11681"/>
                  </a:lnTo>
                  <a:lnTo>
                    <a:pt x="2070783" y="7519"/>
                  </a:lnTo>
                  <a:lnTo>
                    <a:pt x="2006382" y="4254"/>
                  </a:lnTo>
                  <a:lnTo>
                    <a:pt x="1941297" y="1901"/>
                  </a:lnTo>
                  <a:lnTo>
                    <a:pt x="1875570" y="478"/>
                  </a:lnTo>
                  <a:lnTo>
                    <a:pt x="1809241" y="0"/>
                  </a:lnTo>
                  <a:close/>
                </a:path>
              </a:pathLst>
            </a:custGeom>
            <a:solidFill>
              <a:srgbClr val="4D1334"/>
            </a:solidFill>
          </p:spPr>
          <p:txBody>
            <a:bodyPr wrap="square" lIns="0" tIns="0" rIns="0" bIns="0" rtlCol="0"/>
            <a:lstStyle/>
            <a:p>
              <a:endParaRPr/>
            </a:p>
          </p:txBody>
        </p:sp>
        <p:sp>
          <p:nvSpPr>
            <p:cNvPr id="5" name="object 5"/>
            <p:cNvSpPr/>
            <p:nvPr/>
          </p:nvSpPr>
          <p:spPr>
            <a:xfrm>
              <a:off x="4679950" y="2527680"/>
              <a:ext cx="3618865" cy="1450340"/>
            </a:xfrm>
            <a:custGeom>
              <a:avLst/>
              <a:gdLst/>
              <a:ahLst/>
              <a:cxnLst/>
              <a:rect l="l" t="t" r="r" b="b"/>
              <a:pathLst>
                <a:path w="3618865" h="1450339">
                  <a:moveTo>
                    <a:pt x="0" y="724916"/>
                  </a:moveTo>
                  <a:lnTo>
                    <a:pt x="4745" y="672012"/>
                  </a:lnTo>
                  <a:lnTo>
                    <a:pt x="18764" y="620137"/>
                  </a:lnTo>
                  <a:lnTo>
                    <a:pt x="41728" y="569421"/>
                  </a:lnTo>
                  <a:lnTo>
                    <a:pt x="73312" y="519995"/>
                  </a:lnTo>
                  <a:lnTo>
                    <a:pt x="113188" y="471991"/>
                  </a:lnTo>
                  <a:lnTo>
                    <a:pt x="161029" y="425540"/>
                  </a:lnTo>
                  <a:lnTo>
                    <a:pt x="216508" y="380773"/>
                  </a:lnTo>
                  <a:lnTo>
                    <a:pt x="279298" y="337820"/>
                  </a:lnTo>
                  <a:lnTo>
                    <a:pt x="313333" y="317066"/>
                  </a:lnTo>
                  <a:lnTo>
                    <a:pt x="349073" y="296814"/>
                  </a:lnTo>
                  <a:lnTo>
                    <a:pt x="386477" y="277081"/>
                  </a:lnTo>
                  <a:lnTo>
                    <a:pt x="425504" y="257884"/>
                  </a:lnTo>
                  <a:lnTo>
                    <a:pt x="466114" y="239240"/>
                  </a:lnTo>
                  <a:lnTo>
                    <a:pt x="508266" y="221163"/>
                  </a:lnTo>
                  <a:lnTo>
                    <a:pt x="551918" y="203672"/>
                  </a:lnTo>
                  <a:lnTo>
                    <a:pt x="597031" y="186782"/>
                  </a:lnTo>
                  <a:lnTo>
                    <a:pt x="643562" y="170509"/>
                  </a:lnTo>
                  <a:lnTo>
                    <a:pt x="691472" y="154871"/>
                  </a:lnTo>
                  <a:lnTo>
                    <a:pt x="740718" y="139882"/>
                  </a:lnTo>
                  <a:lnTo>
                    <a:pt x="791262" y="125561"/>
                  </a:lnTo>
                  <a:lnTo>
                    <a:pt x="843060" y="111923"/>
                  </a:lnTo>
                  <a:lnTo>
                    <a:pt x="896074" y="98984"/>
                  </a:lnTo>
                  <a:lnTo>
                    <a:pt x="950261" y="86762"/>
                  </a:lnTo>
                  <a:lnTo>
                    <a:pt x="1005581" y="75271"/>
                  </a:lnTo>
                  <a:lnTo>
                    <a:pt x="1061994" y="64530"/>
                  </a:lnTo>
                  <a:lnTo>
                    <a:pt x="1119457" y="54553"/>
                  </a:lnTo>
                  <a:lnTo>
                    <a:pt x="1177931" y="45359"/>
                  </a:lnTo>
                  <a:lnTo>
                    <a:pt x="1237374" y="36962"/>
                  </a:lnTo>
                  <a:lnTo>
                    <a:pt x="1297745" y="29379"/>
                  </a:lnTo>
                  <a:lnTo>
                    <a:pt x="1359005" y="22627"/>
                  </a:lnTo>
                  <a:lnTo>
                    <a:pt x="1421111" y="16722"/>
                  </a:lnTo>
                  <a:lnTo>
                    <a:pt x="1484023" y="11681"/>
                  </a:lnTo>
                  <a:lnTo>
                    <a:pt x="1547700" y="7519"/>
                  </a:lnTo>
                  <a:lnTo>
                    <a:pt x="1612101" y="4254"/>
                  </a:lnTo>
                  <a:lnTo>
                    <a:pt x="1677186" y="1901"/>
                  </a:lnTo>
                  <a:lnTo>
                    <a:pt x="1742913" y="478"/>
                  </a:lnTo>
                  <a:lnTo>
                    <a:pt x="1809241" y="0"/>
                  </a:lnTo>
                  <a:lnTo>
                    <a:pt x="1875570" y="478"/>
                  </a:lnTo>
                  <a:lnTo>
                    <a:pt x="1941297" y="1901"/>
                  </a:lnTo>
                  <a:lnTo>
                    <a:pt x="2006382" y="4254"/>
                  </a:lnTo>
                  <a:lnTo>
                    <a:pt x="2070783" y="7519"/>
                  </a:lnTo>
                  <a:lnTo>
                    <a:pt x="2134460" y="11681"/>
                  </a:lnTo>
                  <a:lnTo>
                    <a:pt x="2197372" y="16722"/>
                  </a:lnTo>
                  <a:lnTo>
                    <a:pt x="2259478" y="22627"/>
                  </a:lnTo>
                  <a:lnTo>
                    <a:pt x="2320738" y="29379"/>
                  </a:lnTo>
                  <a:lnTo>
                    <a:pt x="2381109" y="36962"/>
                  </a:lnTo>
                  <a:lnTo>
                    <a:pt x="2440552" y="45359"/>
                  </a:lnTo>
                  <a:lnTo>
                    <a:pt x="2499026" y="54553"/>
                  </a:lnTo>
                  <a:lnTo>
                    <a:pt x="2556489" y="64530"/>
                  </a:lnTo>
                  <a:lnTo>
                    <a:pt x="2612902" y="75271"/>
                  </a:lnTo>
                  <a:lnTo>
                    <a:pt x="2668222" y="86762"/>
                  </a:lnTo>
                  <a:lnTo>
                    <a:pt x="2722409" y="98984"/>
                  </a:lnTo>
                  <a:lnTo>
                    <a:pt x="2775423" y="111923"/>
                  </a:lnTo>
                  <a:lnTo>
                    <a:pt x="2827221" y="125561"/>
                  </a:lnTo>
                  <a:lnTo>
                    <a:pt x="2877765" y="139882"/>
                  </a:lnTo>
                  <a:lnTo>
                    <a:pt x="2927011" y="154871"/>
                  </a:lnTo>
                  <a:lnTo>
                    <a:pt x="2974921" y="170509"/>
                  </a:lnTo>
                  <a:lnTo>
                    <a:pt x="3021452" y="186782"/>
                  </a:lnTo>
                  <a:lnTo>
                    <a:pt x="3066565" y="203672"/>
                  </a:lnTo>
                  <a:lnTo>
                    <a:pt x="3110217" y="221163"/>
                  </a:lnTo>
                  <a:lnTo>
                    <a:pt x="3152369" y="239240"/>
                  </a:lnTo>
                  <a:lnTo>
                    <a:pt x="3192979" y="257884"/>
                  </a:lnTo>
                  <a:lnTo>
                    <a:pt x="3232006" y="277081"/>
                  </a:lnTo>
                  <a:lnTo>
                    <a:pt x="3269410" y="296814"/>
                  </a:lnTo>
                  <a:lnTo>
                    <a:pt x="3305150" y="317066"/>
                  </a:lnTo>
                  <a:lnTo>
                    <a:pt x="3339185" y="337820"/>
                  </a:lnTo>
                  <a:lnTo>
                    <a:pt x="3371473" y="359061"/>
                  </a:lnTo>
                  <a:lnTo>
                    <a:pt x="3430649" y="402938"/>
                  </a:lnTo>
                  <a:lnTo>
                    <a:pt x="3482350" y="448564"/>
                  </a:lnTo>
                  <a:lnTo>
                    <a:pt x="3526249" y="495808"/>
                  </a:lnTo>
                  <a:lnTo>
                    <a:pt x="3562020" y="544539"/>
                  </a:lnTo>
                  <a:lnTo>
                    <a:pt x="3589335" y="594626"/>
                  </a:lnTo>
                  <a:lnTo>
                    <a:pt x="3607867" y="645938"/>
                  </a:lnTo>
                  <a:lnTo>
                    <a:pt x="3617290" y="698343"/>
                  </a:lnTo>
                  <a:lnTo>
                    <a:pt x="3618483" y="724916"/>
                  </a:lnTo>
                  <a:lnTo>
                    <a:pt x="3617290" y="751496"/>
                  </a:lnTo>
                  <a:lnTo>
                    <a:pt x="3607867" y="803917"/>
                  </a:lnTo>
                  <a:lnTo>
                    <a:pt x="3589335" y="855243"/>
                  </a:lnTo>
                  <a:lnTo>
                    <a:pt x="3562020" y="905343"/>
                  </a:lnTo>
                  <a:lnTo>
                    <a:pt x="3526249" y="954085"/>
                  </a:lnTo>
                  <a:lnTo>
                    <a:pt x="3482350" y="1001340"/>
                  </a:lnTo>
                  <a:lnTo>
                    <a:pt x="3430649" y="1046975"/>
                  </a:lnTo>
                  <a:lnTo>
                    <a:pt x="3371473" y="1090859"/>
                  </a:lnTo>
                  <a:lnTo>
                    <a:pt x="3339185" y="1112104"/>
                  </a:lnTo>
                  <a:lnTo>
                    <a:pt x="3305150" y="1132862"/>
                  </a:lnTo>
                  <a:lnTo>
                    <a:pt x="3269410" y="1153117"/>
                  </a:lnTo>
                  <a:lnTo>
                    <a:pt x="3232006" y="1172852"/>
                  </a:lnTo>
                  <a:lnTo>
                    <a:pt x="3192979" y="1192052"/>
                  </a:lnTo>
                  <a:lnTo>
                    <a:pt x="3152369" y="1210699"/>
                  </a:lnTo>
                  <a:lnTo>
                    <a:pt x="3110217" y="1228778"/>
                  </a:lnTo>
                  <a:lnTo>
                    <a:pt x="3066565" y="1246271"/>
                  </a:lnTo>
                  <a:lnTo>
                    <a:pt x="3021452" y="1263163"/>
                  </a:lnTo>
                  <a:lnTo>
                    <a:pt x="2974921" y="1279438"/>
                  </a:lnTo>
                  <a:lnTo>
                    <a:pt x="2927011" y="1295078"/>
                  </a:lnTo>
                  <a:lnTo>
                    <a:pt x="2877765" y="1310067"/>
                  </a:lnTo>
                  <a:lnTo>
                    <a:pt x="2827221" y="1324390"/>
                  </a:lnTo>
                  <a:lnTo>
                    <a:pt x="2775423" y="1338029"/>
                  </a:lnTo>
                  <a:lnTo>
                    <a:pt x="2722409" y="1350969"/>
                  </a:lnTo>
                  <a:lnTo>
                    <a:pt x="2668222" y="1363193"/>
                  </a:lnTo>
                  <a:lnTo>
                    <a:pt x="2612902" y="1374684"/>
                  </a:lnTo>
                  <a:lnTo>
                    <a:pt x="2556489" y="1385426"/>
                  </a:lnTo>
                  <a:lnTo>
                    <a:pt x="2499026" y="1395403"/>
                  </a:lnTo>
                  <a:lnTo>
                    <a:pt x="2440552" y="1404598"/>
                  </a:lnTo>
                  <a:lnTo>
                    <a:pt x="2381109" y="1412995"/>
                  </a:lnTo>
                  <a:lnTo>
                    <a:pt x="2320738" y="1420578"/>
                  </a:lnTo>
                  <a:lnTo>
                    <a:pt x="2259478" y="1427331"/>
                  </a:lnTo>
                  <a:lnTo>
                    <a:pt x="2197372" y="1433236"/>
                  </a:lnTo>
                  <a:lnTo>
                    <a:pt x="2134460" y="1438277"/>
                  </a:lnTo>
                  <a:lnTo>
                    <a:pt x="2070783" y="1442439"/>
                  </a:lnTo>
                  <a:lnTo>
                    <a:pt x="2006382" y="1445704"/>
                  </a:lnTo>
                  <a:lnTo>
                    <a:pt x="1941297" y="1448057"/>
                  </a:lnTo>
                  <a:lnTo>
                    <a:pt x="1875570" y="1449480"/>
                  </a:lnTo>
                  <a:lnTo>
                    <a:pt x="1809241" y="1449959"/>
                  </a:lnTo>
                  <a:lnTo>
                    <a:pt x="1742913" y="1449480"/>
                  </a:lnTo>
                  <a:lnTo>
                    <a:pt x="1677186" y="1448057"/>
                  </a:lnTo>
                  <a:lnTo>
                    <a:pt x="1612101" y="1445704"/>
                  </a:lnTo>
                  <a:lnTo>
                    <a:pt x="1547700" y="1442439"/>
                  </a:lnTo>
                  <a:lnTo>
                    <a:pt x="1484023" y="1438277"/>
                  </a:lnTo>
                  <a:lnTo>
                    <a:pt x="1421111" y="1433236"/>
                  </a:lnTo>
                  <a:lnTo>
                    <a:pt x="1359005" y="1427331"/>
                  </a:lnTo>
                  <a:lnTo>
                    <a:pt x="1297745" y="1420578"/>
                  </a:lnTo>
                  <a:lnTo>
                    <a:pt x="1237374" y="1412995"/>
                  </a:lnTo>
                  <a:lnTo>
                    <a:pt x="1177931" y="1404598"/>
                  </a:lnTo>
                  <a:lnTo>
                    <a:pt x="1119457" y="1395403"/>
                  </a:lnTo>
                  <a:lnTo>
                    <a:pt x="1061994" y="1385426"/>
                  </a:lnTo>
                  <a:lnTo>
                    <a:pt x="1005581" y="1374684"/>
                  </a:lnTo>
                  <a:lnTo>
                    <a:pt x="950261" y="1363193"/>
                  </a:lnTo>
                  <a:lnTo>
                    <a:pt x="896074" y="1350969"/>
                  </a:lnTo>
                  <a:lnTo>
                    <a:pt x="843060" y="1338029"/>
                  </a:lnTo>
                  <a:lnTo>
                    <a:pt x="791262" y="1324390"/>
                  </a:lnTo>
                  <a:lnTo>
                    <a:pt x="740718" y="1310067"/>
                  </a:lnTo>
                  <a:lnTo>
                    <a:pt x="691472" y="1295078"/>
                  </a:lnTo>
                  <a:lnTo>
                    <a:pt x="643562" y="1279438"/>
                  </a:lnTo>
                  <a:lnTo>
                    <a:pt x="597031" y="1263163"/>
                  </a:lnTo>
                  <a:lnTo>
                    <a:pt x="551918" y="1246271"/>
                  </a:lnTo>
                  <a:lnTo>
                    <a:pt x="508266" y="1228778"/>
                  </a:lnTo>
                  <a:lnTo>
                    <a:pt x="466114" y="1210699"/>
                  </a:lnTo>
                  <a:lnTo>
                    <a:pt x="425504" y="1192052"/>
                  </a:lnTo>
                  <a:lnTo>
                    <a:pt x="386477" y="1172852"/>
                  </a:lnTo>
                  <a:lnTo>
                    <a:pt x="349073" y="1153117"/>
                  </a:lnTo>
                  <a:lnTo>
                    <a:pt x="313333" y="1132862"/>
                  </a:lnTo>
                  <a:lnTo>
                    <a:pt x="279298" y="1112104"/>
                  </a:lnTo>
                  <a:lnTo>
                    <a:pt x="247010" y="1090859"/>
                  </a:lnTo>
                  <a:lnTo>
                    <a:pt x="187834" y="1046975"/>
                  </a:lnTo>
                  <a:lnTo>
                    <a:pt x="136133" y="1001340"/>
                  </a:lnTo>
                  <a:lnTo>
                    <a:pt x="92234" y="954085"/>
                  </a:lnTo>
                  <a:lnTo>
                    <a:pt x="56463" y="905343"/>
                  </a:lnTo>
                  <a:lnTo>
                    <a:pt x="29148" y="855243"/>
                  </a:lnTo>
                  <a:lnTo>
                    <a:pt x="10616" y="803917"/>
                  </a:lnTo>
                  <a:lnTo>
                    <a:pt x="1193" y="751496"/>
                  </a:lnTo>
                  <a:lnTo>
                    <a:pt x="0" y="724916"/>
                  </a:lnTo>
                  <a:close/>
                </a:path>
              </a:pathLst>
            </a:custGeom>
            <a:ln w="22225">
              <a:solidFill>
                <a:srgbClr val="360A22"/>
              </a:solidFill>
            </a:ln>
          </p:spPr>
          <p:txBody>
            <a:bodyPr wrap="square" lIns="0" tIns="0" rIns="0" bIns="0" rtlCol="0"/>
            <a:lstStyle/>
            <a:p>
              <a:endParaRPr/>
            </a:p>
          </p:txBody>
        </p:sp>
      </p:grpSp>
      <p:sp>
        <p:nvSpPr>
          <p:cNvPr id="6" name="object 6"/>
          <p:cNvSpPr txBox="1"/>
          <p:nvPr/>
        </p:nvSpPr>
        <p:spPr>
          <a:xfrm>
            <a:off x="4778374" y="2714189"/>
            <a:ext cx="3422015" cy="1151597"/>
          </a:xfrm>
          <a:prstGeom prst="rect">
            <a:avLst/>
          </a:prstGeom>
        </p:spPr>
        <p:txBody>
          <a:bodyPr vert="horz" wrap="square" lIns="0" tIns="12700" rIns="0" bIns="0" rtlCol="0">
            <a:spAutoFit/>
          </a:bodyPr>
          <a:lstStyle/>
          <a:p>
            <a:pPr algn="ctr">
              <a:lnSpc>
                <a:spcPct val="100000"/>
              </a:lnSpc>
              <a:spcBef>
                <a:spcPts val="100"/>
              </a:spcBef>
            </a:pPr>
            <a:r>
              <a:rPr lang="uk-UA" sz="1800" spc="-10" dirty="0" smtClean="0">
                <a:solidFill>
                  <a:srgbClr val="FFFFFF"/>
                </a:solidFill>
                <a:latin typeface="Corbel"/>
                <a:cs typeface="Corbel"/>
              </a:rPr>
              <a:t> </a:t>
            </a:r>
            <a:r>
              <a:rPr lang="hu-HU" sz="1400" b="1" dirty="0" smtClean="0">
                <a:solidFill>
                  <a:schemeClr val="bg1"/>
                </a:solidFill>
              </a:rPr>
              <a:t>Предмет дисципліни:</a:t>
            </a:r>
            <a:r>
              <a:rPr lang="uk-UA" sz="1400" b="1" dirty="0">
                <a:solidFill>
                  <a:schemeClr val="bg1"/>
                </a:solidFill>
              </a:rPr>
              <a:t> </a:t>
            </a:r>
            <a:r>
              <a:rPr lang="hu-HU" sz="1400" dirty="0" smtClean="0">
                <a:solidFill>
                  <a:schemeClr val="bg1"/>
                </a:solidFill>
              </a:rPr>
              <a:t>стандартні </a:t>
            </a:r>
            <a:r>
              <a:rPr lang="hu-HU" sz="1400" dirty="0">
                <a:solidFill>
                  <a:schemeClr val="bg1"/>
                </a:solidFill>
              </a:rPr>
              <a:t>поняття, закони та моделі фізики, геофізики, геофізичні поля,  зв’язки геофізичних полів, геофізичні методи </a:t>
            </a:r>
            <a:r>
              <a:rPr lang="hu-HU" sz="1400" dirty="0" smtClean="0">
                <a:solidFill>
                  <a:schemeClr val="bg1"/>
                </a:solidFill>
              </a:rPr>
              <a:t>досліджень</a:t>
            </a:r>
            <a:endParaRPr lang="ru-RU" sz="1400" dirty="0">
              <a:solidFill>
                <a:schemeClr val="bg1"/>
              </a:solidFill>
            </a:endParaRPr>
          </a:p>
        </p:txBody>
      </p:sp>
      <p:grpSp>
        <p:nvGrpSpPr>
          <p:cNvPr id="7" name="object 7"/>
          <p:cNvGrpSpPr/>
          <p:nvPr/>
        </p:nvGrpSpPr>
        <p:grpSpPr>
          <a:xfrm>
            <a:off x="9159049" y="1948370"/>
            <a:ext cx="2530475" cy="1276350"/>
            <a:chOff x="9159049" y="1948370"/>
            <a:chExt cx="2530475" cy="1276350"/>
          </a:xfrm>
        </p:grpSpPr>
        <p:sp>
          <p:nvSpPr>
            <p:cNvPr id="8" name="object 8"/>
            <p:cNvSpPr/>
            <p:nvPr/>
          </p:nvSpPr>
          <p:spPr>
            <a:xfrm>
              <a:off x="9170161" y="1959482"/>
              <a:ext cx="2508250" cy="1254125"/>
            </a:xfrm>
            <a:custGeom>
              <a:avLst/>
              <a:gdLst/>
              <a:ahLst/>
              <a:cxnLst/>
              <a:rect l="l" t="t" r="r" b="b"/>
              <a:pathLst>
                <a:path w="2508250" h="1254125">
                  <a:moveTo>
                    <a:pt x="2299081" y="0"/>
                  </a:moveTo>
                  <a:lnTo>
                    <a:pt x="208915" y="0"/>
                  </a:lnTo>
                  <a:lnTo>
                    <a:pt x="161033" y="5514"/>
                  </a:lnTo>
                  <a:lnTo>
                    <a:pt x="117067" y="21223"/>
                  </a:lnTo>
                  <a:lnTo>
                    <a:pt x="78276" y="45876"/>
                  </a:lnTo>
                  <a:lnTo>
                    <a:pt x="45916" y="78223"/>
                  </a:lnTo>
                  <a:lnTo>
                    <a:pt x="21245" y="117012"/>
                  </a:lnTo>
                  <a:lnTo>
                    <a:pt x="5520" y="160993"/>
                  </a:lnTo>
                  <a:lnTo>
                    <a:pt x="0" y="208914"/>
                  </a:lnTo>
                  <a:lnTo>
                    <a:pt x="0" y="1044955"/>
                  </a:lnTo>
                  <a:lnTo>
                    <a:pt x="5520" y="1092884"/>
                  </a:lnTo>
                  <a:lnTo>
                    <a:pt x="21245" y="1136884"/>
                  </a:lnTo>
                  <a:lnTo>
                    <a:pt x="45916" y="1175697"/>
                  </a:lnTo>
                  <a:lnTo>
                    <a:pt x="78276" y="1208071"/>
                  </a:lnTo>
                  <a:lnTo>
                    <a:pt x="117067" y="1232749"/>
                  </a:lnTo>
                  <a:lnTo>
                    <a:pt x="161033" y="1248476"/>
                  </a:lnTo>
                  <a:lnTo>
                    <a:pt x="208915" y="1253997"/>
                  </a:lnTo>
                  <a:lnTo>
                    <a:pt x="2299081" y="1253997"/>
                  </a:lnTo>
                  <a:lnTo>
                    <a:pt x="2346962" y="1248476"/>
                  </a:lnTo>
                  <a:lnTo>
                    <a:pt x="2390928" y="1232749"/>
                  </a:lnTo>
                  <a:lnTo>
                    <a:pt x="2429719" y="1208071"/>
                  </a:lnTo>
                  <a:lnTo>
                    <a:pt x="2462079" y="1175697"/>
                  </a:lnTo>
                  <a:lnTo>
                    <a:pt x="2486750" y="1136884"/>
                  </a:lnTo>
                  <a:lnTo>
                    <a:pt x="2502475" y="1092884"/>
                  </a:lnTo>
                  <a:lnTo>
                    <a:pt x="2507996" y="1044955"/>
                  </a:lnTo>
                  <a:lnTo>
                    <a:pt x="2507996" y="208914"/>
                  </a:lnTo>
                  <a:lnTo>
                    <a:pt x="2502475" y="160993"/>
                  </a:lnTo>
                  <a:lnTo>
                    <a:pt x="2486750" y="117012"/>
                  </a:lnTo>
                  <a:lnTo>
                    <a:pt x="2462079" y="78223"/>
                  </a:lnTo>
                  <a:lnTo>
                    <a:pt x="2429719" y="45876"/>
                  </a:lnTo>
                  <a:lnTo>
                    <a:pt x="2390928" y="21223"/>
                  </a:lnTo>
                  <a:lnTo>
                    <a:pt x="2346962" y="5514"/>
                  </a:lnTo>
                  <a:lnTo>
                    <a:pt x="2299081" y="0"/>
                  </a:lnTo>
                  <a:close/>
                </a:path>
              </a:pathLst>
            </a:custGeom>
            <a:solidFill>
              <a:srgbClr val="4D1334"/>
            </a:solidFill>
          </p:spPr>
          <p:txBody>
            <a:bodyPr wrap="square" lIns="0" tIns="0" rIns="0" bIns="0" rtlCol="0"/>
            <a:lstStyle/>
            <a:p>
              <a:endParaRPr/>
            </a:p>
          </p:txBody>
        </p:sp>
        <p:sp>
          <p:nvSpPr>
            <p:cNvPr id="9" name="object 9"/>
            <p:cNvSpPr/>
            <p:nvPr/>
          </p:nvSpPr>
          <p:spPr>
            <a:xfrm>
              <a:off x="9170161" y="1959482"/>
              <a:ext cx="2508250" cy="1254125"/>
            </a:xfrm>
            <a:custGeom>
              <a:avLst/>
              <a:gdLst/>
              <a:ahLst/>
              <a:cxnLst/>
              <a:rect l="l" t="t" r="r" b="b"/>
              <a:pathLst>
                <a:path w="2508250" h="1254125">
                  <a:moveTo>
                    <a:pt x="0" y="208914"/>
                  </a:moveTo>
                  <a:lnTo>
                    <a:pt x="5520" y="160993"/>
                  </a:lnTo>
                  <a:lnTo>
                    <a:pt x="21245" y="117012"/>
                  </a:lnTo>
                  <a:lnTo>
                    <a:pt x="45916" y="78223"/>
                  </a:lnTo>
                  <a:lnTo>
                    <a:pt x="78276" y="45876"/>
                  </a:lnTo>
                  <a:lnTo>
                    <a:pt x="117067" y="21223"/>
                  </a:lnTo>
                  <a:lnTo>
                    <a:pt x="161033" y="5514"/>
                  </a:lnTo>
                  <a:lnTo>
                    <a:pt x="208915" y="0"/>
                  </a:lnTo>
                  <a:lnTo>
                    <a:pt x="2299081" y="0"/>
                  </a:lnTo>
                  <a:lnTo>
                    <a:pt x="2346962" y="5514"/>
                  </a:lnTo>
                  <a:lnTo>
                    <a:pt x="2390928" y="21223"/>
                  </a:lnTo>
                  <a:lnTo>
                    <a:pt x="2429719" y="45876"/>
                  </a:lnTo>
                  <a:lnTo>
                    <a:pt x="2462079" y="78223"/>
                  </a:lnTo>
                  <a:lnTo>
                    <a:pt x="2486750" y="117012"/>
                  </a:lnTo>
                  <a:lnTo>
                    <a:pt x="2502475" y="160993"/>
                  </a:lnTo>
                  <a:lnTo>
                    <a:pt x="2507996" y="208914"/>
                  </a:lnTo>
                  <a:lnTo>
                    <a:pt x="2507996" y="1044955"/>
                  </a:lnTo>
                  <a:lnTo>
                    <a:pt x="2502475" y="1092884"/>
                  </a:lnTo>
                  <a:lnTo>
                    <a:pt x="2486750" y="1136884"/>
                  </a:lnTo>
                  <a:lnTo>
                    <a:pt x="2462079" y="1175697"/>
                  </a:lnTo>
                  <a:lnTo>
                    <a:pt x="2429719" y="1208071"/>
                  </a:lnTo>
                  <a:lnTo>
                    <a:pt x="2390928" y="1232749"/>
                  </a:lnTo>
                  <a:lnTo>
                    <a:pt x="2346962" y="1248476"/>
                  </a:lnTo>
                  <a:lnTo>
                    <a:pt x="2299081" y="1253997"/>
                  </a:lnTo>
                  <a:lnTo>
                    <a:pt x="208915" y="1253997"/>
                  </a:lnTo>
                  <a:lnTo>
                    <a:pt x="161033" y="1248476"/>
                  </a:lnTo>
                  <a:lnTo>
                    <a:pt x="117067" y="1232749"/>
                  </a:lnTo>
                  <a:lnTo>
                    <a:pt x="78276" y="1208071"/>
                  </a:lnTo>
                  <a:lnTo>
                    <a:pt x="45916" y="1175697"/>
                  </a:lnTo>
                  <a:lnTo>
                    <a:pt x="21245" y="1136884"/>
                  </a:lnTo>
                  <a:lnTo>
                    <a:pt x="5520" y="1092884"/>
                  </a:lnTo>
                  <a:lnTo>
                    <a:pt x="0" y="1044955"/>
                  </a:lnTo>
                  <a:lnTo>
                    <a:pt x="0" y="208914"/>
                  </a:lnTo>
                  <a:close/>
                </a:path>
              </a:pathLst>
            </a:custGeom>
            <a:ln w="22225">
              <a:solidFill>
                <a:srgbClr val="360A22"/>
              </a:solidFill>
            </a:ln>
          </p:spPr>
          <p:txBody>
            <a:bodyPr wrap="square" lIns="0" tIns="0" rIns="0" bIns="0" rtlCol="0"/>
            <a:lstStyle/>
            <a:p>
              <a:endParaRPr/>
            </a:p>
          </p:txBody>
        </p:sp>
      </p:grpSp>
      <p:sp>
        <p:nvSpPr>
          <p:cNvPr id="10" name="object 10"/>
          <p:cNvSpPr txBox="1"/>
          <p:nvPr/>
        </p:nvSpPr>
        <p:spPr>
          <a:xfrm>
            <a:off x="9501885" y="2284603"/>
            <a:ext cx="1847850" cy="574675"/>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Corbel"/>
                <a:cs typeface="Corbel"/>
              </a:rPr>
              <a:t>Період</a:t>
            </a:r>
            <a:r>
              <a:rPr sz="1800" spc="-25" dirty="0">
                <a:solidFill>
                  <a:srgbClr val="FFFFFF"/>
                </a:solidFill>
                <a:latin typeface="Corbel"/>
                <a:cs typeface="Corbel"/>
              </a:rPr>
              <a:t> </a:t>
            </a:r>
            <a:r>
              <a:rPr sz="1800" spc="-5" dirty="0">
                <a:solidFill>
                  <a:srgbClr val="FFFFFF"/>
                </a:solidFill>
                <a:latin typeface="Corbel"/>
                <a:cs typeface="Corbel"/>
              </a:rPr>
              <a:t>навчання</a:t>
            </a:r>
            <a:r>
              <a:rPr sz="1800" dirty="0">
                <a:solidFill>
                  <a:srgbClr val="FFFFFF"/>
                </a:solidFill>
                <a:latin typeface="Corbel"/>
                <a:cs typeface="Corbel"/>
              </a:rPr>
              <a:t> –</a:t>
            </a:r>
            <a:endParaRPr sz="1800" dirty="0">
              <a:latin typeface="Corbel"/>
              <a:cs typeface="Corbel"/>
            </a:endParaRPr>
          </a:p>
          <a:p>
            <a:pPr marL="94615">
              <a:lnSpc>
                <a:spcPct val="100000"/>
              </a:lnSpc>
            </a:pPr>
            <a:r>
              <a:rPr lang="uk-UA" spc="-15" dirty="0" smtClean="0">
                <a:solidFill>
                  <a:srgbClr val="FFFFFF"/>
                </a:solidFill>
                <a:latin typeface="Corbel"/>
                <a:cs typeface="Corbel"/>
              </a:rPr>
              <a:t> 1 </a:t>
            </a:r>
            <a:r>
              <a:rPr sz="1800" spc="-5" dirty="0" err="1" smtClean="0">
                <a:solidFill>
                  <a:srgbClr val="FFFFFF"/>
                </a:solidFill>
                <a:latin typeface="Corbel"/>
                <a:cs typeface="Corbel"/>
              </a:rPr>
              <a:t>курс</a:t>
            </a:r>
            <a:r>
              <a:rPr sz="1800" spc="-5" dirty="0">
                <a:solidFill>
                  <a:srgbClr val="FFFFFF"/>
                </a:solidFill>
                <a:latin typeface="Corbel"/>
                <a:cs typeface="Corbel"/>
              </a:rPr>
              <a:t>,</a:t>
            </a:r>
            <a:r>
              <a:rPr sz="1800" spc="-15" dirty="0">
                <a:solidFill>
                  <a:srgbClr val="FFFFFF"/>
                </a:solidFill>
                <a:latin typeface="Corbel"/>
                <a:cs typeface="Corbel"/>
              </a:rPr>
              <a:t> </a:t>
            </a:r>
            <a:r>
              <a:rPr lang="uk-UA" dirty="0" smtClean="0">
                <a:solidFill>
                  <a:srgbClr val="FFFFFF"/>
                </a:solidFill>
                <a:latin typeface="Corbel"/>
                <a:cs typeface="Corbel"/>
              </a:rPr>
              <a:t> 2 </a:t>
            </a:r>
            <a:r>
              <a:rPr sz="1800" spc="-5" dirty="0" err="1" smtClean="0">
                <a:solidFill>
                  <a:srgbClr val="FFFFFF"/>
                </a:solidFill>
                <a:latin typeface="Corbel"/>
                <a:cs typeface="Corbel"/>
              </a:rPr>
              <a:t>семестр</a:t>
            </a:r>
            <a:endParaRPr sz="1800" dirty="0">
              <a:latin typeface="Corbel"/>
              <a:cs typeface="Corbel"/>
            </a:endParaRPr>
          </a:p>
        </p:txBody>
      </p:sp>
      <p:grpSp>
        <p:nvGrpSpPr>
          <p:cNvPr id="11" name="object 11"/>
          <p:cNvGrpSpPr/>
          <p:nvPr/>
        </p:nvGrpSpPr>
        <p:grpSpPr>
          <a:xfrm>
            <a:off x="473341" y="2314130"/>
            <a:ext cx="3417570" cy="1851025"/>
            <a:chOff x="473341" y="2314130"/>
            <a:chExt cx="3417570" cy="1851025"/>
          </a:xfrm>
        </p:grpSpPr>
        <p:sp>
          <p:nvSpPr>
            <p:cNvPr id="12" name="object 12"/>
            <p:cNvSpPr/>
            <p:nvPr/>
          </p:nvSpPr>
          <p:spPr>
            <a:xfrm>
              <a:off x="484454" y="2325242"/>
              <a:ext cx="3395345" cy="1828800"/>
            </a:xfrm>
            <a:custGeom>
              <a:avLst/>
              <a:gdLst/>
              <a:ahLst/>
              <a:cxnLst/>
              <a:rect l="l" t="t" r="r" b="b"/>
              <a:pathLst>
                <a:path w="3395345" h="1828800">
                  <a:moveTo>
                    <a:pt x="3090468" y="0"/>
                  </a:moveTo>
                  <a:lnTo>
                    <a:pt x="304800" y="0"/>
                  </a:lnTo>
                  <a:lnTo>
                    <a:pt x="255359" y="3987"/>
                  </a:lnTo>
                  <a:lnTo>
                    <a:pt x="208458" y="15532"/>
                  </a:lnTo>
                  <a:lnTo>
                    <a:pt x="164725" y="34008"/>
                  </a:lnTo>
                  <a:lnTo>
                    <a:pt x="124788" y="58789"/>
                  </a:lnTo>
                  <a:lnTo>
                    <a:pt x="89273" y="89249"/>
                  </a:lnTo>
                  <a:lnTo>
                    <a:pt x="58808" y="124760"/>
                  </a:lnTo>
                  <a:lnTo>
                    <a:pt x="34020" y="164697"/>
                  </a:lnTo>
                  <a:lnTo>
                    <a:pt x="15538" y="208434"/>
                  </a:lnTo>
                  <a:lnTo>
                    <a:pt x="3989" y="255343"/>
                  </a:lnTo>
                  <a:lnTo>
                    <a:pt x="0" y="304800"/>
                  </a:lnTo>
                  <a:lnTo>
                    <a:pt x="0" y="1523873"/>
                  </a:lnTo>
                  <a:lnTo>
                    <a:pt x="3989" y="1573332"/>
                  </a:lnTo>
                  <a:lnTo>
                    <a:pt x="15538" y="1620251"/>
                  </a:lnTo>
                  <a:lnTo>
                    <a:pt x="34020" y="1664002"/>
                  </a:lnTo>
                  <a:lnTo>
                    <a:pt x="58808" y="1703956"/>
                  </a:lnTo>
                  <a:lnTo>
                    <a:pt x="89273" y="1739487"/>
                  </a:lnTo>
                  <a:lnTo>
                    <a:pt x="124788" y="1769965"/>
                  </a:lnTo>
                  <a:lnTo>
                    <a:pt x="164725" y="1794763"/>
                  </a:lnTo>
                  <a:lnTo>
                    <a:pt x="208458" y="1813254"/>
                  </a:lnTo>
                  <a:lnTo>
                    <a:pt x="255359" y="1824808"/>
                  </a:lnTo>
                  <a:lnTo>
                    <a:pt x="304800" y="1828800"/>
                  </a:lnTo>
                  <a:lnTo>
                    <a:pt x="3090468" y="1828800"/>
                  </a:lnTo>
                  <a:lnTo>
                    <a:pt x="3139894" y="1824808"/>
                  </a:lnTo>
                  <a:lnTo>
                    <a:pt x="3186785" y="1813254"/>
                  </a:lnTo>
                  <a:lnTo>
                    <a:pt x="3230514" y="1794763"/>
                  </a:lnTo>
                  <a:lnTo>
                    <a:pt x="3270453" y="1769965"/>
                  </a:lnTo>
                  <a:lnTo>
                    <a:pt x="3305971" y="1739487"/>
                  </a:lnTo>
                  <a:lnTo>
                    <a:pt x="3336442" y="1703956"/>
                  </a:lnTo>
                  <a:lnTo>
                    <a:pt x="3361235" y="1664002"/>
                  </a:lnTo>
                  <a:lnTo>
                    <a:pt x="3379724" y="1620251"/>
                  </a:lnTo>
                  <a:lnTo>
                    <a:pt x="3391277" y="1573332"/>
                  </a:lnTo>
                  <a:lnTo>
                    <a:pt x="3395268" y="1523873"/>
                  </a:lnTo>
                  <a:lnTo>
                    <a:pt x="3395268" y="304800"/>
                  </a:lnTo>
                  <a:lnTo>
                    <a:pt x="3391277" y="255343"/>
                  </a:lnTo>
                  <a:lnTo>
                    <a:pt x="3379723" y="208434"/>
                  </a:lnTo>
                  <a:lnTo>
                    <a:pt x="3361235" y="164697"/>
                  </a:lnTo>
                  <a:lnTo>
                    <a:pt x="3336442" y="124760"/>
                  </a:lnTo>
                  <a:lnTo>
                    <a:pt x="3305971" y="89249"/>
                  </a:lnTo>
                  <a:lnTo>
                    <a:pt x="3270453" y="58789"/>
                  </a:lnTo>
                  <a:lnTo>
                    <a:pt x="3230514" y="34008"/>
                  </a:lnTo>
                  <a:lnTo>
                    <a:pt x="3186785" y="15532"/>
                  </a:lnTo>
                  <a:lnTo>
                    <a:pt x="3139894" y="3987"/>
                  </a:lnTo>
                  <a:lnTo>
                    <a:pt x="3090468" y="0"/>
                  </a:lnTo>
                  <a:close/>
                </a:path>
              </a:pathLst>
            </a:custGeom>
            <a:solidFill>
              <a:srgbClr val="4D1334"/>
            </a:solidFill>
          </p:spPr>
          <p:txBody>
            <a:bodyPr wrap="square" lIns="0" tIns="0" rIns="0" bIns="0" rtlCol="0"/>
            <a:lstStyle/>
            <a:p>
              <a:endParaRPr/>
            </a:p>
          </p:txBody>
        </p:sp>
        <p:sp>
          <p:nvSpPr>
            <p:cNvPr id="13" name="object 13"/>
            <p:cNvSpPr/>
            <p:nvPr/>
          </p:nvSpPr>
          <p:spPr>
            <a:xfrm>
              <a:off x="484454" y="2325242"/>
              <a:ext cx="3395345" cy="1828800"/>
            </a:xfrm>
            <a:custGeom>
              <a:avLst/>
              <a:gdLst/>
              <a:ahLst/>
              <a:cxnLst/>
              <a:rect l="l" t="t" r="r" b="b"/>
              <a:pathLst>
                <a:path w="3395345" h="1828800">
                  <a:moveTo>
                    <a:pt x="0" y="304800"/>
                  </a:moveTo>
                  <a:lnTo>
                    <a:pt x="3989" y="255343"/>
                  </a:lnTo>
                  <a:lnTo>
                    <a:pt x="15538" y="208434"/>
                  </a:lnTo>
                  <a:lnTo>
                    <a:pt x="34020" y="164697"/>
                  </a:lnTo>
                  <a:lnTo>
                    <a:pt x="58808" y="124760"/>
                  </a:lnTo>
                  <a:lnTo>
                    <a:pt x="89273" y="89249"/>
                  </a:lnTo>
                  <a:lnTo>
                    <a:pt x="124788" y="58789"/>
                  </a:lnTo>
                  <a:lnTo>
                    <a:pt x="164725" y="34008"/>
                  </a:lnTo>
                  <a:lnTo>
                    <a:pt x="208458" y="15532"/>
                  </a:lnTo>
                  <a:lnTo>
                    <a:pt x="255359" y="3987"/>
                  </a:lnTo>
                  <a:lnTo>
                    <a:pt x="304800" y="0"/>
                  </a:lnTo>
                  <a:lnTo>
                    <a:pt x="3090468" y="0"/>
                  </a:lnTo>
                  <a:lnTo>
                    <a:pt x="3139894" y="3987"/>
                  </a:lnTo>
                  <a:lnTo>
                    <a:pt x="3186785" y="15532"/>
                  </a:lnTo>
                  <a:lnTo>
                    <a:pt x="3230514" y="34008"/>
                  </a:lnTo>
                  <a:lnTo>
                    <a:pt x="3270453" y="58789"/>
                  </a:lnTo>
                  <a:lnTo>
                    <a:pt x="3305971" y="89249"/>
                  </a:lnTo>
                  <a:lnTo>
                    <a:pt x="3336442" y="124760"/>
                  </a:lnTo>
                  <a:lnTo>
                    <a:pt x="3361235" y="164697"/>
                  </a:lnTo>
                  <a:lnTo>
                    <a:pt x="3379723" y="208434"/>
                  </a:lnTo>
                  <a:lnTo>
                    <a:pt x="3391277" y="255343"/>
                  </a:lnTo>
                  <a:lnTo>
                    <a:pt x="3395268" y="304800"/>
                  </a:lnTo>
                  <a:lnTo>
                    <a:pt x="3395268" y="1523873"/>
                  </a:lnTo>
                  <a:lnTo>
                    <a:pt x="3391277" y="1573332"/>
                  </a:lnTo>
                  <a:lnTo>
                    <a:pt x="3379724" y="1620251"/>
                  </a:lnTo>
                  <a:lnTo>
                    <a:pt x="3361235" y="1664002"/>
                  </a:lnTo>
                  <a:lnTo>
                    <a:pt x="3336442" y="1703956"/>
                  </a:lnTo>
                  <a:lnTo>
                    <a:pt x="3305971" y="1739487"/>
                  </a:lnTo>
                  <a:lnTo>
                    <a:pt x="3270453" y="1769965"/>
                  </a:lnTo>
                  <a:lnTo>
                    <a:pt x="3230514" y="1794763"/>
                  </a:lnTo>
                  <a:lnTo>
                    <a:pt x="3186785" y="1813254"/>
                  </a:lnTo>
                  <a:lnTo>
                    <a:pt x="3139894" y="1824808"/>
                  </a:lnTo>
                  <a:lnTo>
                    <a:pt x="3090468" y="1828800"/>
                  </a:lnTo>
                  <a:lnTo>
                    <a:pt x="304800" y="1828800"/>
                  </a:lnTo>
                  <a:lnTo>
                    <a:pt x="255359" y="1824808"/>
                  </a:lnTo>
                  <a:lnTo>
                    <a:pt x="208458" y="1813254"/>
                  </a:lnTo>
                  <a:lnTo>
                    <a:pt x="164725" y="1794763"/>
                  </a:lnTo>
                  <a:lnTo>
                    <a:pt x="124788" y="1769965"/>
                  </a:lnTo>
                  <a:lnTo>
                    <a:pt x="89273" y="1739487"/>
                  </a:lnTo>
                  <a:lnTo>
                    <a:pt x="58808" y="1703956"/>
                  </a:lnTo>
                  <a:lnTo>
                    <a:pt x="34020" y="1664002"/>
                  </a:lnTo>
                  <a:lnTo>
                    <a:pt x="15538" y="1620251"/>
                  </a:lnTo>
                  <a:lnTo>
                    <a:pt x="3989" y="1573332"/>
                  </a:lnTo>
                  <a:lnTo>
                    <a:pt x="0" y="1523873"/>
                  </a:lnTo>
                  <a:lnTo>
                    <a:pt x="0" y="304800"/>
                  </a:lnTo>
                  <a:close/>
                </a:path>
              </a:pathLst>
            </a:custGeom>
            <a:ln w="22224">
              <a:solidFill>
                <a:srgbClr val="360A22"/>
              </a:solidFill>
            </a:ln>
          </p:spPr>
          <p:txBody>
            <a:bodyPr wrap="square" lIns="0" tIns="0" rIns="0" bIns="0" rtlCol="0"/>
            <a:lstStyle/>
            <a:p>
              <a:endParaRPr/>
            </a:p>
          </p:txBody>
        </p:sp>
      </p:grpSp>
      <p:sp>
        <p:nvSpPr>
          <p:cNvPr id="14" name="object 14"/>
          <p:cNvSpPr txBox="1"/>
          <p:nvPr/>
        </p:nvSpPr>
        <p:spPr>
          <a:xfrm>
            <a:off x="652678" y="2389123"/>
            <a:ext cx="2753360" cy="1671955"/>
          </a:xfrm>
          <a:prstGeom prst="rect">
            <a:avLst/>
          </a:prstGeom>
        </p:spPr>
        <p:txBody>
          <a:bodyPr vert="horz" wrap="square" lIns="0" tIns="12700" rIns="0" bIns="0" rtlCol="0">
            <a:spAutoFit/>
          </a:bodyPr>
          <a:lstStyle/>
          <a:p>
            <a:pPr marL="12700" marR="274320" indent="574040" algn="just">
              <a:lnSpc>
                <a:spcPct val="100000"/>
              </a:lnSpc>
              <a:spcBef>
                <a:spcPts val="100"/>
              </a:spcBef>
            </a:pPr>
            <a:r>
              <a:rPr sz="1800" spc="-5" dirty="0">
                <a:solidFill>
                  <a:srgbClr val="FFFFFF"/>
                </a:solidFill>
                <a:latin typeface="Corbel"/>
                <a:cs typeface="Corbel"/>
              </a:rPr>
              <a:t>Обсяг</a:t>
            </a:r>
            <a:r>
              <a:rPr sz="1800" spc="-40" dirty="0">
                <a:solidFill>
                  <a:srgbClr val="FFFFFF"/>
                </a:solidFill>
                <a:latin typeface="Corbel"/>
                <a:cs typeface="Corbel"/>
              </a:rPr>
              <a:t> </a:t>
            </a:r>
            <a:r>
              <a:rPr sz="1800" dirty="0">
                <a:solidFill>
                  <a:srgbClr val="FFFFFF"/>
                </a:solidFill>
                <a:latin typeface="Corbel"/>
                <a:cs typeface="Corbel"/>
              </a:rPr>
              <a:t>–</a:t>
            </a:r>
            <a:r>
              <a:rPr sz="1800" spc="-25" dirty="0">
                <a:solidFill>
                  <a:srgbClr val="FFFFFF"/>
                </a:solidFill>
                <a:latin typeface="Corbel"/>
                <a:cs typeface="Corbel"/>
              </a:rPr>
              <a:t> </a:t>
            </a:r>
            <a:r>
              <a:rPr lang="uk-UA" dirty="0">
                <a:solidFill>
                  <a:srgbClr val="FFFFFF"/>
                </a:solidFill>
                <a:latin typeface="Corbel"/>
                <a:cs typeface="Corbel"/>
              </a:rPr>
              <a:t>4</a:t>
            </a:r>
            <a:r>
              <a:rPr sz="1800" spc="-35" dirty="0" smtClean="0">
                <a:solidFill>
                  <a:srgbClr val="FFFFFF"/>
                </a:solidFill>
                <a:latin typeface="Corbel"/>
                <a:cs typeface="Corbel"/>
              </a:rPr>
              <a:t> </a:t>
            </a:r>
            <a:r>
              <a:rPr sz="1800" spc="-10" dirty="0">
                <a:solidFill>
                  <a:srgbClr val="FFFFFF"/>
                </a:solidFill>
                <a:latin typeface="Corbel"/>
                <a:cs typeface="Corbel"/>
              </a:rPr>
              <a:t>кредитів, </a:t>
            </a:r>
            <a:r>
              <a:rPr sz="1800" spc="-345" dirty="0">
                <a:solidFill>
                  <a:srgbClr val="FFFFFF"/>
                </a:solidFill>
                <a:latin typeface="Corbel"/>
                <a:cs typeface="Corbel"/>
              </a:rPr>
              <a:t> </a:t>
            </a:r>
            <a:r>
              <a:rPr sz="1800" spc="-5" dirty="0">
                <a:solidFill>
                  <a:srgbClr val="FFFFFF"/>
                </a:solidFill>
                <a:latin typeface="Corbel"/>
                <a:cs typeface="Corbel"/>
              </a:rPr>
              <a:t>Загальна к-сть </a:t>
            </a:r>
            <a:r>
              <a:rPr sz="1800" spc="-15" dirty="0">
                <a:solidFill>
                  <a:srgbClr val="FFFFFF"/>
                </a:solidFill>
                <a:latin typeface="Corbel"/>
                <a:cs typeface="Corbel"/>
              </a:rPr>
              <a:t>год. </a:t>
            </a:r>
            <a:r>
              <a:rPr sz="1800" dirty="0">
                <a:solidFill>
                  <a:srgbClr val="FFFFFF"/>
                </a:solidFill>
                <a:latin typeface="Corbel"/>
                <a:cs typeface="Corbel"/>
              </a:rPr>
              <a:t>- </a:t>
            </a:r>
            <a:r>
              <a:rPr lang="uk-UA" spc="-15" dirty="0" smtClean="0">
                <a:solidFill>
                  <a:srgbClr val="FFFFFF"/>
                </a:solidFill>
                <a:latin typeface="Corbel"/>
                <a:cs typeface="Corbel"/>
              </a:rPr>
              <a:t>120</a:t>
            </a:r>
            <a:r>
              <a:rPr sz="1800" spc="-15" dirty="0" smtClean="0">
                <a:solidFill>
                  <a:srgbClr val="FFFFFF"/>
                </a:solidFill>
                <a:latin typeface="Corbel"/>
                <a:cs typeface="Corbel"/>
              </a:rPr>
              <a:t> </a:t>
            </a:r>
            <a:r>
              <a:rPr sz="1800" spc="-10" dirty="0" smtClean="0">
                <a:solidFill>
                  <a:srgbClr val="FFFFFF"/>
                </a:solidFill>
                <a:latin typeface="Corbel"/>
                <a:cs typeface="Corbel"/>
              </a:rPr>
              <a:t> </a:t>
            </a:r>
            <a:r>
              <a:rPr sz="1800" spc="-15" dirty="0">
                <a:solidFill>
                  <a:srgbClr val="FFFFFF"/>
                </a:solidFill>
                <a:latin typeface="Corbel"/>
                <a:cs typeface="Corbel"/>
              </a:rPr>
              <a:t>годин,</a:t>
            </a:r>
            <a:r>
              <a:rPr sz="1800" spc="35" dirty="0">
                <a:solidFill>
                  <a:srgbClr val="FFFFFF"/>
                </a:solidFill>
                <a:latin typeface="Corbel"/>
                <a:cs typeface="Corbel"/>
              </a:rPr>
              <a:t> </a:t>
            </a:r>
            <a:r>
              <a:rPr sz="1800" dirty="0">
                <a:solidFill>
                  <a:srgbClr val="FFFFFF"/>
                </a:solidFill>
                <a:latin typeface="Corbel"/>
                <a:cs typeface="Corbel"/>
              </a:rPr>
              <a:t>в</a:t>
            </a:r>
            <a:r>
              <a:rPr sz="1800" spc="350" dirty="0">
                <a:solidFill>
                  <a:srgbClr val="FFFFFF"/>
                </a:solidFill>
                <a:latin typeface="Corbel"/>
                <a:cs typeface="Corbel"/>
              </a:rPr>
              <a:t> </a:t>
            </a:r>
            <a:r>
              <a:rPr sz="1800" spc="-55" dirty="0">
                <a:solidFill>
                  <a:srgbClr val="FFFFFF"/>
                </a:solidFill>
                <a:latin typeface="Corbel"/>
                <a:cs typeface="Corbel"/>
              </a:rPr>
              <a:t>т.</a:t>
            </a:r>
            <a:r>
              <a:rPr sz="1800" spc="-5" dirty="0">
                <a:solidFill>
                  <a:srgbClr val="FFFFFF"/>
                </a:solidFill>
                <a:latin typeface="Corbel"/>
                <a:cs typeface="Corbel"/>
              </a:rPr>
              <a:t> </a:t>
            </a:r>
            <a:r>
              <a:rPr sz="1800" dirty="0">
                <a:solidFill>
                  <a:srgbClr val="FFFFFF"/>
                </a:solidFill>
                <a:latin typeface="Corbel"/>
                <a:cs typeface="Corbel"/>
              </a:rPr>
              <a:t>ч.</a:t>
            </a:r>
            <a:endParaRPr sz="1800" dirty="0">
              <a:latin typeface="Corbel"/>
              <a:cs typeface="Corbel"/>
            </a:endParaRPr>
          </a:p>
          <a:p>
            <a:pPr marL="12700" algn="just">
              <a:lnSpc>
                <a:spcPct val="100000"/>
              </a:lnSpc>
            </a:pPr>
            <a:r>
              <a:rPr sz="1800" spc="-10" dirty="0">
                <a:solidFill>
                  <a:srgbClr val="FFFFFF"/>
                </a:solidFill>
                <a:latin typeface="Corbel"/>
                <a:cs typeface="Corbel"/>
              </a:rPr>
              <a:t>лекції</a:t>
            </a:r>
            <a:r>
              <a:rPr sz="1800" spc="-20" dirty="0">
                <a:solidFill>
                  <a:srgbClr val="FFFFFF"/>
                </a:solidFill>
                <a:latin typeface="Corbel"/>
                <a:cs typeface="Corbel"/>
              </a:rPr>
              <a:t> </a:t>
            </a:r>
            <a:r>
              <a:rPr sz="1800" dirty="0">
                <a:solidFill>
                  <a:srgbClr val="FFFFFF"/>
                </a:solidFill>
                <a:latin typeface="Corbel"/>
                <a:cs typeface="Corbel"/>
              </a:rPr>
              <a:t>–</a:t>
            </a:r>
            <a:r>
              <a:rPr sz="1800" spc="-15" dirty="0">
                <a:solidFill>
                  <a:srgbClr val="FFFFFF"/>
                </a:solidFill>
                <a:latin typeface="Corbel"/>
                <a:cs typeface="Corbel"/>
              </a:rPr>
              <a:t> </a:t>
            </a:r>
            <a:r>
              <a:rPr lang="uk-UA" spc="-5" dirty="0" smtClean="0">
                <a:solidFill>
                  <a:srgbClr val="FFFFFF"/>
                </a:solidFill>
                <a:latin typeface="Corbel"/>
                <a:cs typeface="Corbel"/>
              </a:rPr>
              <a:t>20</a:t>
            </a:r>
            <a:r>
              <a:rPr sz="1800" spc="-20" dirty="0" smtClean="0">
                <a:solidFill>
                  <a:srgbClr val="FFFFFF"/>
                </a:solidFill>
                <a:latin typeface="Corbel"/>
                <a:cs typeface="Corbel"/>
              </a:rPr>
              <a:t> </a:t>
            </a:r>
            <a:r>
              <a:rPr sz="1800" spc="-15" dirty="0">
                <a:solidFill>
                  <a:srgbClr val="FFFFFF"/>
                </a:solidFill>
                <a:latin typeface="Corbel"/>
                <a:cs typeface="Corbel"/>
              </a:rPr>
              <a:t>год.,</a:t>
            </a:r>
            <a:endParaRPr sz="1800" dirty="0">
              <a:latin typeface="Corbel"/>
              <a:cs typeface="Corbel"/>
            </a:endParaRPr>
          </a:p>
          <a:p>
            <a:pPr marL="12700" marR="5080" algn="just">
              <a:lnSpc>
                <a:spcPct val="100000"/>
              </a:lnSpc>
            </a:pPr>
            <a:r>
              <a:rPr sz="1800" spc="-5" dirty="0">
                <a:solidFill>
                  <a:srgbClr val="FFFFFF"/>
                </a:solidFill>
                <a:latin typeface="Corbel"/>
                <a:cs typeface="Corbel"/>
              </a:rPr>
              <a:t>практичні заняття </a:t>
            </a:r>
            <a:r>
              <a:rPr sz="1800" dirty="0">
                <a:solidFill>
                  <a:srgbClr val="FFFFFF"/>
                </a:solidFill>
                <a:latin typeface="Corbel"/>
                <a:cs typeface="Corbel"/>
              </a:rPr>
              <a:t>– </a:t>
            </a:r>
            <a:r>
              <a:rPr lang="uk-UA" spc="-5" dirty="0" smtClean="0">
                <a:solidFill>
                  <a:srgbClr val="FFFFFF"/>
                </a:solidFill>
                <a:latin typeface="Corbel"/>
                <a:cs typeface="Corbel"/>
              </a:rPr>
              <a:t>10</a:t>
            </a:r>
            <a:r>
              <a:rPr lang="en-US" spc="-5" dirty="0" smtClean="0">
                <a:solidFill>
                  <a:srgbClr val="FFFFFF"/>
                </a:solidFill>
                <a:latin typeface="Corbel"/>
                <a:cs typeface="Corbel"/>
              </a:rPr>
              <a:t> </a:t>
            </a:r>
            <a:r>
              <a:rPr sz="1800" spc="-15" dirty="0" err="1" smtClean="0">
                <a:solidFill>
                  <a:srgbClr val="FFFFFF"/>
                </a:solidFill>
                <a:latin typeface="Corbel"/>
                <a:cs typeface="Corbel"/>
              </a:rPr>
              <a:t>год</a:t>
            </a:r>
            <a:r>
              <a:rPr sz="1800" spc="-15" dirty="0">
                <a:solidFill>
                  <a:srgbClr val="FFFFFF"/>
                </a:solidFill>
                <a:latin typeface="Corbel"/>
                <a:cs typeface="Corbel"/>
              </a:rPr>
              <a:t>., </a:t>
            </a:r>
            <a:r>
              <a:rPr sz="1800" spc="-350" dirty="0">
                <a:solidFill>
                  <a:srgbClr val="FFFFFF"/>
                </a:solidFill>
                <a:latin typeface="Corbel"/>
                <a:cs typeface="Corbel"/>
              </a:rPr>
              <a:t> </a:t>
            </a:r>
            <a:r>
              <a:rPr sz="1800" spc="-5" dirty="0">
                <a:solidFill>
                  <a:srgbClr val="FFFFFF"/>
                </a:solidFill>
                <a:latin typeface="Corbel"/>
                <a:cs typeface="Corbel"/>
              </a:rPr>
              <a:t>самостійна</a:t>
            </a:r>
            <a:r>
              <a:rPr sz="1800" spc="-15" dirty="0">
                <a:solidFill>
                  <a:srgbClr val="FFFFFF"/>
                </a:solidFill>
                <a:latin typeface="Corbel"/>
                <a:cs typeface="Corbel"/>
              </a:rPr>
              <a:t> </a:t>
            </a:r>
            <a:r>
              <a:rPr sz="1800" spc="-5" dirty="0">
                <a:solidFill>
                  <a:srgbClr val="FFFFFF"/>
                </a:solidFill>
                <a:latin typeface="Corbel"/>
                <a:cs typeface="Corbel"/>
              </a:rPr>
              <a:t>робота </a:t>
            </a:r>
            <a:r>
              <a:rPr sz="1800" dirty="0">
                <a:solidFill>
                  <a:srgbClr val="FFFFFF"/>
                </a:solidFill>
                <a:latin typeface="Corbel"/>
                <a:cs typeface="Corbel"/>
              </a:rPr>
              <a:t>–</a:t>
            </a:r>
            <a:r>
              <a:rPr sz="1800" spc="-10" dirty="0">
                <a:solidFill>
                  <a:srgbClr val="FFFFFF"/>
                </a:solidFill>
                <a:latin typeface="Corbel"/>
                <a:cs typeface="Corbel"/>
              </a:rPr>
              <a:t> </a:t>
            </a:r>
            <a:r>
              <a:rPr lang="uk-UA" spc="-5" dirty="0" smtClean="0">
                <a:solidFill>
                  <a:srgbClr val="FFFFFF"/>
                </a:solidFill>
                <a:latin typeface="Corbel"/>
                <a:cs typeface="Corbel"/>
              </a:rPr>
              <a:t>90</a:t>
            </a:r>
            <a:r>
              <a:rPr sz="1800" spc="-15" dirty="0" smtClean="0">
                <a:solidFill>
                  <a:srgbClr val="FFFFFF"/>
                </a:solidFill>
                <a:latin typeface="Corbel"/>
                <a:cs typeface="Corbel"/>
              </a:rPr>
              <a:t> </a:t>
            </a:r>
            <a:r>
              <a:rPr sz="1800" spc="-15" dirty="0">
                <a:solidFill>
                  <a:srgbClr val="FFFFFF"/>
                </a:solidFill>
                <a:latin typeface="Corbel"/>
                <a:cs typeface="Corbel"/>
              </a:rPr>
              <a:t>год.</a:t>
            </a:r>
            <a:endParaRPr sz="1800" dirty="0">
              <a:latin typeface="Corbel"/>
              <a:cs typeface="Corbel"/>
            </a:endParaRPr>
          </a:p>
        </p:txBody>
      </p:sp>
      <p:grpSp>
        <p:nvGrpSpPr>
          <p:cNvPr id="15" name="object 15"/>
          <p:cNvGrpSpPr/>
          <p:nvPr/>
        </p:nvGrpSpPr>
        <p:grpSpPr>
          <a:xfrm>
            <a:off x="9159049" y="3398329"/>
            <a:ext cx="2530475" cy="936625"/>
            <a:chOff x="9159049" y="3398329"/>
            <a:chExt cx="2530475" cy="936625"/>
          </a:xfrm>
        </p:grpSpPr>
        <p:sp>
          <p:nvSpPr>
            <p:cNvPr id="16" name="object 16"/>
            <p:cNvSpPr/>
            <p:nvPr/>
          </p:nvSpPr>
          <p:spPr>
            <a:xfrm>
              <a:off x="9170161" y="3409441"/>
              <a:ext cx="2508250" cy="914400"/>
            </a:xfrm>
            <a:custGeom>
              <a:avLst/>
              <a:gdLst/>
              <a:ahLst/>
              <a:cxnLst/>
              <a:rect l="l" t="t" r="r" b="b"/>
              <a:pathLst>
                <a:path w="2508250" h="914400">
                  <a:moveTo>
                    <a:pt x="2355596" y="0"/>
                  </a:moveTo>
                  <a:lnTo>
                    <a:pt x="152400" y="0"/>
                  </a:lnTo>
                  <a:lnTo>
                    <a:pt x="104217" y="7766"/>
                  </a:lnTo>
                  <a:lnTo>
                    <a:pt x="62380" y="29394"/>
                  </a:lnTo>
                  <a:lnTo>
                    <a:pt x="29394" y="62380"/>
                  </a:lnTo>
                  <a:lnTo>
                    <a:pt x="7766" y="104217"/>
                  </a:lnTo>
                  <a:lnTo>
                    <a:pt x="0" y="152400"/>
                  </a:lnTo>
                  <a:lnTo>
                    <a:pt x="0" y="762000"/>
                  </a:lnTo>
                  <a:lnTo>
                    <a:pt x="7766" y="810134"/>
                  </a:lnTo>
                  <a:lnTo>
                    <a:pt x="29394" y="851964"/>
                  </a:lnTo>
                  <a:lnTo>
                    <a:pt x="62380" y="884968"/>
                  </a:lnTo>
                  <a:lnTo>
                    <a:pt x="104217" y="906621"/>
                  </a:lnTo>
                  <a:lnTo>
                    <a:pt x="152400" y="914400"/>
                  </a:lnTo>
                  <a:lnTo>
                    <a:pt x="2355596" y="914400"/>
                  </a:lnTo>
                  <a:lnTo>
                    <a:pt x="2403778" y="906621"/>
                  </a:lnTo>
                  <a:lnTo>
                    <a:pt x="2445615" y="884968"/>
                  </a:lnTo>
                  <a:lnTo>
                    <a:pt x="2478601" y="851964"/>
                  </a:lnTo>
                  <a:lnTo>
                    <a:pt x="2500229" y="810134"/>
                  </a:lnTo>
                  <a:lnTo>
                    <a:pt x="2507996" y="762000"/>
                  </a:lnTo>
                  <a:lnTo>
                    <a:pt x="2507996" y="152400"/>
                  </a:lnTo>
                  <a:lnTo>
                    <a:pt x="2500229" y="104217"/>
                  </a:lnTo>
                  <a:lnTo>
                    <a:pt x="2478601" y="62380"/>
                  </a:lnTo>
                  <a:lnTo>
                    <a:pt x="2445615" y="29394"/>
                  </a:lnTo>
                  <a:lnTo>
                    <a:pt x="2403778" y="7766"/>
                  </a:lnTo>
                  <a:lnTo>
                    <a:pt x="2355596" y="0"/>
                  </a:lnTo>
                  <a:close/>
                </a:path>
              </a:pathLst>
            </a:custGeom>
            <a:solidFill>
              <a:srgbClr val="4D1334"/>
            </a:solidFill>
          </p:spPr>
          <p:txBody>
            <a:bodyPr wrap="square" lIns="0" tIns="0" rIns="0" bIns="0" rtlCol="0"/>
            <a:lstStyle/>
            <a:p>
              <a:endParaRPr/>
            </a:p>
          </p:txBody>
        </p:sp>
        <p:sp>
          <p:nvSpPr>
            <p:cNvPr id="17" name="object 17"/>
            <p:cNvSpPr/>
            <p:nvPr/>
          </p:nvSpPr>
          <p:spPr>
            <a:xfrm>
              <a:off x="9170161" y="3409441"/>
              <a:ext cx="2508250" cy="914400"/>
            </a:xfrm>
            <a:custGeom>
              <a:avLst/>
              <a:gdLst/>
              <a:ahLst/>
              <a:cxnLst/>
              <a:rect l="l" t="t" r="r" b="b"/>
              <a:pathLst>
                <a:path w="2508250" h="914400">
                  <a:moveTo>
                    <a:pt x="0" y="152400"/>
                  </a:moveTo>
                  <a:lnTo>
                    <a:pt x="7766" y="104217"/>
                  </a:lnTo>
                  <a:lnTo>
                    <a:pt x="29394" y="62380"/>
                  </a:lnTo>
                  <a:lnTo>
                    <a:pt x="62380" y="29394"/>
                  </a:lnTo>
                  <a:lnTo>
                    <a:pt x="104217" y="7766"/>
                  </a:lnTo>
                  <a:lnTo>
                    <a:pt x="152400" y="0"/>
                  </a:lnTo>
                  <a:lnTo>
                    <a:pt x="2355596" y="0"/>
                  </a:lnTo>
                  <a:lnTo>
                    <a:pt x="2403778" y="7766"/>
                  </a:lnTo>
                  <a:lnTo>
                    <a:pt x="2445615" y="29394"/>
                  </a:lnTo>
                  <a:lnTo>
                    <a:pt x="2478601" y="62380"/>
                  </a:lnTo>
                  <a:lnTo>
                    <a:pt x="2500229" y="104217"/>
                  </a:lnTo>
                  <a:lnTo>
                    <a:pt x="2507996" y="152400"/>
                  </a:lnTo>
                  <a:lnTo>
                    <a:pt x="2507996" y="762000"/>
                  </a:lnTo>
                  <a:lnTo>
                    <a:pt x="2500229" y="810134"/>
                  </a:lnTo>
                  <a:lnTo>
                    <a:pt x="2478601" y="851964"/>
                  </a:lnTo>
                  <a:lnTo>
                    <a:pt x="2445615" y="884968"/>
                  </a:lnTo>
                  <a:lnTo>
                    <a:pt x="2403778" y="906621"/>
                  </a:lnTo>
                  <a:lnTo>
                    <a:pt x="2355596" y="914400"/>
                  </a:lnTo>
                  <a:lnTo>
                    <a:pt x="152400" y="914400"/>
                  </a:lnTo>
                  <a:lnTo>
                    <a:pt x="104217" y="906621"/>
                  </a:lnTo>
                  <a:lnTo>
                    <a:pt x="62380" y="884968"/>
                  </a:lnTo>
                  <a:lnTo>
                    <a:pt x="29394" y="851964"/>
                  </a:lnTo>
                  <a:lnTo>
                    <a:pt x="7766" y="810134"/>
                  </a:lnTo>
                  <a:lnTo>
                    <a:pt x="0" y="762000"/>
                  </a:lnTo>
                  <a:lnTo>
                    <a:pt x="0" y="152400"/>
                  </a:lnTo>
                  <a:close/>
                </a:path>
              </a:pathLst>
            </a:custGeom>
            <a:ln w="22224">
              <a:solidFill>
                <a:srgbClr val="360A22"/>
              </a:solidFill>
            </a:ln>
          </p:spPr>
          <p:txBody>
            <a:bodyPr wrap="square" lIns="0" tIns="0" rIns="0" bIns="0" rtlCol="0"/>
            <a:lstStyle/>
            <a:p>
              <a:endParaRPr/>
            </a:p>
          </p:txBody>
        </p:sp>
      </p:grpSp>
      <p:sp>
        <p:nvSpPr>
          <p:cNvPr id="18" name="object 18"/>
          <p:cNvSpPr txBox="1"/>
          <p:nvPr/>
        </p:nvSpPr>
        <p:spPr>
          <a:xfrm>
            <a:off x="9575418" y="3427857"/>
            <a:ext cx="1696720" cy="848360"/>
          </a:xfrm>
          <a:prstGeom prst="rect">
            <a:avLst/>
          </a:prstGeom>
        </p:spPr>
        <p:txBody>
          <a:bodyPr vert="horz" wrap="square" lIns="0" tIns="12700" rIns="0" bIns="0" rtlCol="0">
            <a:spAutoFit/>
          </a:bodyPr>
          <a:lstStyle/>
          <a:p>
            <a:pPr marL="12700" marR="5080" indent="1905" algn="ctr">
              <a:lnSpc>
                <a:spcPct val="100000"/>
              </a:lnSpc>
              <a:spcBef>
                <a:spcPts val="100"/>
              </a:spcBef>
            </a:pPr>
            <a:r>
              <a:rPr sz="1800" spc="-10" dirty="0">
                <a:solidFill>
                  <a:srgbClr val="FFFFFF"/>
                </a:solidFill>
                <a:latin typeface="Corbel"/>
                <a:cs typeface="Corbel"/>
              </a:rPr>
              <a:t>Підсумкова </a:t>
            </a:r>
            <a:r>
              <a:rPr sz="1800" spc="-5" dirty="0">
                <a:solidFill>
                  <a:srgbClr val="FFFFFF"/>
                </a:solidFill>
                <a:latin typeface="Corbel"/>
                <a:cs typeface="Corbel"/>
              </a:rPr>
              <a:t> форма</a:t>
            </a:r>
            <a:r>
              <a:rPr sz="1800" spc="-80" dirty="0">
                <a:solidFill>
                  <a:srgbClr val="FFFFFF"/>
                </a:solidFill>
                <a:latin typeface="Corbel"/>
                <a:cs typeface="Corbel"/>
              </a:rPr>
              <a:t> </a:t>
            </a:r>
            <a:r>
              <a:rPr sz="1800" spc="-15" dirty="0">
                <a:solidFill>
                  <a:srgbClr val="FFFFFF"/>
                </a:solidFill>
                <a:latin typeface="Corbel"/>
                <a:cs typeface="Corbel"/>
              </a:rPr>
              <a:t>контролю</a:t>
            </a:r>
            <a:endParaRPr sz="1800" dirty="0">
              <a:latin typeface="Corbel"/>
              <a:cs typeface="Corbel"/>
            </a:endParaRPr>
          </a:p>
          <a:p>
            <a:pPr marL="3810" algn="ctr">
              <a:lnSpc>
                <a:spcPct val="100000"/>
              </a:lnSpc>
            </a:pPr>
            <a:r>
              <a:rPr sz="1800" spc="320" dirty="0">
                <a:solidFill>
                  <a:srgbClr val="FFFFFF"/>
                </a:solidFill>
                <a:latin typeface="Corbel"/>
                <a:cs typeface="Corbel"/>
              </a:rPr>
              <a:t>-</a:t>
            </a:r>
            <a:r>
              <a:rPr sz="1800" spc="305" dirty="0">
                <a:solidFill>
                  <a:srgbClr val="FFFFFF"/>
                </a:solidFill>
                <a:latin typeface="Corbel"/>
                <a:cs typeface="Corbel"/>
              </a:rPr>
              <a:t> </a:t>
            </a:r>
            <a:r>
              <a:rPr sz="1800" spc="-5" dirty="0">
                <a:solidFill>
                  <a:srgbClr val="FFFFFF"/>
                </a:solidFill>
                <a:latin typeface="Corbel"/>
                <a:cs typeface="Corbel"/>
              </a:rPr>
              <a:t>залік</a:t>
            </a:r>
            <a:endParaRPr sz="1800" dirty="0">
              <a:latin typeface="Corbel"/>
              <a:cs typeface="Corbel"/>
            </a:endParaRPr>
          </a:p>
        </p:txBody>
      </p:sp>
      <p:grpSp>
        <p:nvGrpSpPr>
          <p:cNvPr id="19" name="object 19"/>
          <p:cNvGrpSpPr/>
          <p:nvPr/>
        </p:nvGrpSpPr>
        <p:grpSpPr>
          <a:xfrm>
            <a:off x="1918680" y="2036200"/>
            <a:ext cx="8957310" cy="4740212"/>
            <a:chOff x="1869884" y="1869884"/>
            <a:chExt cx="8957310" cy="4829810"/>
          </a:xfrm>
        </p:grpSpPr>
        <p:sp>
          <p:nvSpPr>
            <p:cNvPr id="20" name="object 20"/>
            <p:cNvSpPr/>
            <p:nvPr/>
          </p:nvSpPr>
          <p:spPr>
            <a:xfrm>
              <a:off x="5872099" y="1880997"/>
              <a:ext cx="1017905" cy="627380"/>
            </a:xfrm>
            <a:custGeom>
              <a:avLst/>
              <a:gdLst/>
              <a:ahLst/>
              <a:cxnLst/>
              <a:rect l="l" t="t" r="r" b="b"/>
              <a:pathLst>
                <a:path w="1017904" h="627380">
                  <a:moveTo>
                    <a:pt x="763016" y="0"/>
                  </a:moveTo>
                  <a:lnTo>
                    <a:pt x="254253" y="0"/>
                  </a:lnTo>
                  <a:lnTo>
                    <a:pt x="254253" y="313563"/>
                  </a:lnTo>
                  <a:lnTo>
                    <a:pt x="0" y="313563"/>
                  </a:lnTo>
                  <a:lnTo>
                    <a:pt x="508635" y="627126"/>
                  </a:lnTo>
                  <a:lnTo>
                    <a:pt x="1017397" y="313563"/>
                  </a:lnTo>
                  <a:lnTo>
                    <a:pt x="763016" y="313563"/>
                  </a:lnTo>
                  <a:lnTo>
                    <a:pt x="763016" y="0"/>
                  </a:lnTo>
                  <a:close/>
                </a:path>
              </a:pathLst>
            </a:custGeom>
            <a:solidFill>
              <a:srgbClr val="FF0000"/>
            </a:solidFill>
          </p:spPr>
          <p:txBody>
            <a:bodyPr wrap="square" lIns="0" tIns="0" rIns="0" bIns="0" rtlCol="0"/>
            <a:lstStyle/>
            <a:p>
              <a:endParaRPr/>
            </a:p>
          </p:txBody>
        </p:sp>
        <p:sp>
          <p:nvSpPr>
            <p:cNvPr id="21" name="object 21"/>
            <p:cNvSpPr/>
            <p:nvPr/>
          </p:nvSpPr>
          <p:spPr>
            <a:xfrm>
              <a:off x="5872099" y="1880997"/>
              <a:ext cx="1017905" cy="627380"/>
            </a:xfrm>
            <a:custGeom>
              <a:avLst/>
              <a:gdLst/>
              <a:ahLst/>
              <a:cxnLst/>
              <a:rect l="l" t="t" r="r" b="b"/>
              <a:pathLst>
                <a:path w="1017904" h="627380">
                  <a:moveTo>
                    <a:pt x="0" y="313563"/>
                  </a:moveTo>
                  <a:lnTo>
                    <a:pt x="254253" y="313563"/>
                  </a:lnTo>
                  <a:lnTo>
                    <a:pt x="254253" y="0"/>
                  </a:lnTo>
                  <a:lnTo>
                    <a:pt x="763016" y="0"/>
                  </a:lnTo>
                  <a:lnTo>
                    <a:pt x="763016" y="313563"/>
                  </a:lnTo>
                  <a:lnTo>
                    <a:pt x="1017397" y="313563"/>
                  </a:lnTo>
                  <a:lnTo>
                    <a:pt x="508635" y="627126"/>
                  </a:lnTo>
                  <a:lnTo>
                    <a:pt x="0" y="313563"/>
                  </a:lnTo>
                  <a:close/>
                </a:path>
              </a:pathLst>
            </a:custGeom>
            <a:ln w="22225">
              <a:solidFill>
                <a:srgbClr val="360A22"/>
              </a:solidFill>
            </a:ln>
          </p:spPr>
          <p:txBody>
            <a:bodyPr wrap="square" lIns="0" tIns="0" rIns="0" bIns="0" rtlCol="0"/>
            <a:lstStyle/>
            <a:p>
              <a:endParaRPr/>
            </a:p>
          </p:txBody>
        </p:sp>
        <p:sp>
          <p:nvSpPr>
            <p:cNvPr id="22" name="object 22"/>
            <p:cNvSpPr/>
            <p:nvPr/>
          </p:nvSpPr>
          <p:spPr>
            <a:xfrm>
              <a:off x="8321039" y="2756280"/>
              <a:ext cx="849630" cy="988694"/>
            </a:xfrm>
            <a:custGeom>
              <a:avLst/>
              <a:gdLst/>
              <a:ahLst/>
              <a:cxnLst/>
              <a:rect l="l" t="t" r="r" b="b"/>
              <a:pathLst>
                <a:path w="849629" h="988695">
                  <a:moveTo>
                    <a:pt x="424560" y="0"/>
                  </a:moveTo>
                  <a:lnTo>
                    <a:pt x="0" y="494157"/>
                  </a:lnTo>
                  <a:lnTo>
                    <a:pt x="424560" y="988314"/>
                  </a:lnTo>
                  <a:lnTo>
                    <a:pt x="424560" y="741172"/>
                  </a:lnTo>
                  <a:lnTo>
                    <a:pt x="849121" y="741172"/>
                  </a:lnTo>
                  <a:lnTo>
                    <a:pt x="849121" y="247015"/>
                  </a:lnTo>
                  <a:lnTo>
                    <a:pt x="424560" y="247015"/>
                  </a:lnTo>
                  <a:lnTo>
                    <a:pt x="424560" y="0"/>
                  </a:lnTo>
                  <a:close/>
                </a:path>
              </a:pathLst>
            </a:custGeom>
            <a:solidFill>
              <a:srgbClr val="FF0000"/>
            </a:solidFill>
          </p:spPr>
          <p:txBody>
            <a:bodyPr wrap="square" lIns="0" tIns="0" rIns="0" bIns="0" rtlCol="0"/>
            <a:lstStyle/>
            <a:p>
              <a:endParaRPr/>
            </a:p>
          </p:txBody>
        </p:sp>
        <p:sp>
          <p:nvSpPr>
            <p:cNvPr id="23" name="object 23"/>
            <p:cNvSpPr/>
            <p:nvPr/>
          </p:nvSpPr>
          <p:spPr>
            <a:xfrm>
              <a:off x="8321039" y="2756280"/>
              <a:ext cx="849630" cy="988694"/>
            </a:xfrm>
            <a:custGeom>
              <a:avLst/>
              <a:gdLst/>
              <a:ahLst/>
              <a:cxnLst/>
              <a:rect l="l" t="t" r="r" b="b"/>
              <a:pathLst>
                <a:path w="849629" h="988695">
                  <a:moveTo>
                    <a:pt x="0" y="494157"/>
                  </a:moveTo>
                  <a:lnTo>
                    <a:pt x="424560" y="0"/>
                  </a:lnTo>
                  <a:lnTo>
                    <a:pt x="424560" y="247015"/>
                  </a:lnTo>
                  <a:lnTo>
                    <a:pt x="849121" y="247015"/>
                  </a:lnTo>
                  <a:lnTo>
                    <a:pt x="849121" y="741172"/>
                  </a:lnTo>
                  <a:lnTo>
                    <a:pt x="424560" y="741172"/>
                  </a:lnTo>
                  <a:lnTo>
                    <a:pt x="424560" y="988314"/>
                  </a:lnTo>
                  <a:lnTo>
                    <a:pt x="0" y="494157"/>
                  </a:lnTo>
                  <a:close/>
                </a:path>
              </a:pathLst>
            </a:custGeom>
            <a:ln w="22225">
              <a:solidFill>
                <a:srgbClr val="360A22"/>
              </a:solidFill>
            </a:ln>
          </p:spPr>
          <p:txBody>
            <a:bodyPr wrap="square" lIns="0" tIns="0" rIns="0" bIns="0" rtlCol="0"/>
            <a:lstStyle/>
            <a:p>
              <a:endParaRPr/>
            </a:p>
          </p:txBody>
        </p:sp>
        <p:sp>
          <p:nvSpPr>
            <p:cNvPr id="24" name="object 24"/>
            <p:cNvSpPr/>
            <p:nvPr/>
          </p:nvSpPr>
          <p:spPr>
            <a:xfrm>
              <a:off x="3879723" y="2745358"/>
              <a:ext cx="800735" cy="988694"/>
            </a:xfrm>
            <a:custGeom>
              <a:avLst/>
              <a:gdLst/>
              <a:ahLst/>
              <a:cxnLst/>
              <a:rect l="l" t="t" r="r" b="b"/>
              <a:pathLst>
                <a:path w="800735" h="988695">
                  <a:moveTo>
                    <a:pt x="400050" y="0"/>
                  </a:moveTo>
                  <a:lnTo>
                    <a:pt x="400050" y="247141"/>
                  </a:lnTo>
                  <a:lnTo>
                    <a:pt x="0" y="247141"/>
                  </a:lnTo>
                  <a:lnTo>
                    <a:pt x="0" y="741299"/>
                  </a:lnTo>
                  <a:lnTo>
                    <a:pt x="400050" y="741299"/>
                  </a:lnTo>
                  <a:lnTo>
                    <a:pt x="400050" y="988440"/>
                  </a:lnTo>
                  <a:lnTo>
                    <a:pt x="800226" y="494283"/>
                  </a:lnTo>
                  <a:lnTo>
                    <a:pt x="400050" y="0"/>
                  </a:lnTo>
                  <a:close/>
                </a:path>
              </a:pathLst>
            </a:custGeom>
            <a:solidFill>
              <a:srgbClr val="FF0000"/>
            </a:solidFill>
          </p:spPr>
          <p:txBody>
            <a:bodyPr wrap="square" lIns="0" tIns="0" rIns="0" bIns="0" rtlCol="0"/>
            <a:lstStyle/>
            <a:p>
              <a:endParaRPr/>
            </a:p>
          </p:txBody>
        </p:sp>
        <p:sp>
          <p:nvSpPr>
            <p:cNvPr id="25" name="object 25"/>
            <p:cNvSpPr/>
            <p:nvPr/>
          </p:nvSpPr>
          <p:spPr>
            <a:xfrm>
              <a:off x="3879723" y="2745358"/>
              <a:ext cx="800735" cy="988694"/>
            </a:xfrm>
            <a:custGeom>
              <a:avLst/>
              <a:gdLst/>
              <a:ahLst/>
              <a:cxnLst/>
              <a:rect l="l" t="t" r="r" b="b"/>
              <a:pathLst>
                <a:path w="800735" h="988695">
                  <a:moveTo>
                    <a:pt x="0" y="247141"/>
                  </a:moveTo>
                  <a:lnTo>
                    <a:pt x="400050" y="247141"/>
                  </a:lnTo>
                  <a:lnTo>
                    <a:pt x="400050" y="0"/>
                  </a:lnTo>
                  <a:lnTo>
                    <a:pt x="800226" y="494283"/>
                  </a:lnTo>
                  <a:lnTo>
                    <a:pt x="400050" y="988440"/>
                  </a:lnTo>
                  <a:lnTo>
                    <a:pt x="400050" y="741299"/>
                  </a:lnTo>
                  <a:lnTo>
                    <a:pt x="0" y="741299"/>
                  </a:lnTo>
                  <a:lnTo>
                    <a:pt x="0" y="247141"/>
                  </a:lnTo>
                  <a:close/>
                </a:path>
              </a:pathLst>
            </a:custGeom>
            <a:ln w="22224">
              <a:solidFill>
                <a:srgbClr val="360A22"/>
              </a:solidFill>
            </a:ln>
          </p:spPr>
          <p:txBody>
            <a:bodyPr wrap="square" lIns="0" tIns="0" rIns="0" bIns="0" rtlCol="0"/>
            <a:lstStyle/>
            <a:p>
              <a:endParaRPr/>
            </a:p>
          </p:txBody>
        </p:sp>
        <p:sp>
          <p:nvSpPr>
            <p:cNvPr id="26" name="object 26"/>
            <p:cNvSpPr/>
            <p:nvPr/>
          </p:nvSpPr>
          <p:spPr>
            <a:xfrm>
              <a:off x="1880997" y="4362957"/>
              <a:ext cx="8935085" cy="2325370"/>
            </a:xfrm>
            <a:custGeom>
              <a:avLst/>
              <a:gdLst/>
              <a:ahLst/>
              <a:cxnLst/>
              <a:rect l="l" t="t" r="r" b="b"/>
              <a:pathLst>
                <a:path w="8935085" h="2325370">
                  <a:moveTo>
                    <a:pt x="8547481" y="0"/>
                  </a:moveTo>
                  <a:lnTo>
                    <a:pt x="387603" y="0"/>
                  </a:lnTo>
                  <a:lnTo>
                    <a:pt x="338998" y="3019"/>
                  </a:lnTo>
                  <a:lnTo>
                    <a:pt x="292189" y="11834"/>
                  </a:lnTo>
                  <a:lnTo>
                    <a:pt x="247543" y="26083"/>
                  </a:lnTo>
                  <a:lnTo>
                    <a:pt x="205421" y="45403"/>
                  </a:lnTo>
                  <a:lnTo>
                    <a:pt x="166189" y="69430"/>
                  </a:lnTo>
                  <a:lnTo>
                    <a:pt x="130209" y="97803"/>
                  </a:lnTo>
                  <a:lnTo>
                    <a:pt x="97847" y="130158"/>
                  </a:lnTo>
                  <a:lnTo>
                    <a:pt x="69465" y="166133"/>
                  </a:lnTo>
                  <a:lnTo>
                    <a:pt x="45428" y="205365"/>
                  </a:lnTo>
                  <a:lnTo>
                    <a:pt x="26099" y="247491"/>
                  </a:lnTo>
                  <a:lnTo>
                    <a:pt x="11842" y="292147"/>
                  </a:lnTo>
                  <a:lnTo>
                    <a:pt x="3021" y="338973"/>
                  </a:lnTo>
                  <a:lnTo>
                    <a:pt x="0" y="387604"/>
                  </a:lnTo>
                  <a:lnTo>
                    <a:pt x="0" y="1937677"/>
                  </a:lnTo>
                  <a:lnTo>
                    <a:pt x="3021" y="1986289"/>
                  </a:lnTo>
                  <a:lnTo>
                    <a:pt x="11842" y="2033099"/>
                  </a:lnTo>
                  <a:lnTo>
                    <a:pt x="26099" y="2077745"/>
                  </a:lnTo>
                  <a:lnTo>
                    <a:pt x="45428" y="2119862"/>
                  </a:lnTo>
                  <a:lnTo>
                    <a:pt x="69465" y="2159087"/>
                  </a:lnTo>
                  <a:lnTo>
                    <a:pt x="97847" y="2195058"/>
                  </a:lnTo>
                  <a:lnTo>
                    <a:pt x="130209" y="2227411"/>
                  </a:lnTo>
                  <a:lnTo>
                    <a:pt x="166189" y="2255783"/>
                  </a:lnTo>
                  <a:lnTo>
                    <a:pt x="205421" y="2279811"/>
                  </a:lnTo>
                  <a:lnTo>
                    <a:pt x="247543" y="2299131"/>
                  </a:lnTo>
                  <a:lnTo>
                    <a:pt x="292189" y="2313381"/>
                  </a:lnTo>
                  <a:lnTo>
                    <a:pt x="338998" y="2322198"/>
                  </a:lnTo>
                  <a:lnTo>
                    <a:pt x="387603" y="2325217"/>
                  </a:lnTo>
                  <a:lnTo>
                    <a:pt x="8547481" y="2325217"/>
                  </a:lnTo>
                  <a:lnTo>
                    <a:pt x="8596111" y="2322198"/>
                  </a:lnTo>
                  <a:lnTo>
                    <a:pt x="8642937" y="2313381"/>
                  </a:lnTo>
                  <a:lnTo>
                    <a:pt x="8687593" y="2299131"/>
                  </a:lnTo>
                  <a:lnTo>
                    <a:pt x="8729719" y="2279811"/>
                  </a:lnTo>
                  <a:lnTo>
                    <a:pt x="8768951" y="2255783"/>
                  </a:lnTo>
                  <a:lnTo>
                    <a:pt x="8804926" y="2227411"/>
                  </a:lnTo>
                  <a:lnTo>
                    <a:pt x="8837281" y="2195058"/>
                  </a:lnTo>
                  <a:lnTo>
                    <a:pt x="8865654" y="2159087"/>
                  </a:lnTo>
                  <a:lnTo>
                    <a:pt x="8889681" y="2119862"/>
                  </a:lnTo>
                  <a:lnTo>
                    <a:pt x="8909001" y="2077745"/>
                  </a:lnTo>
                  <a:lnTo>
                    <a:pt x="8923250" y="2033099"/>
                  </a:lnTo>
                  <a:lnTo>
                    <a:pt x="8932065" y="1986289"/>
                  </a:lnTo>
                  <a:lnTo>
                    <a:pt x="8935085" y="1937677"/>
                  </a:lnTo>
                  <a:lnTo>
                    <a:pt x="8935085" y="387604"/>
                  </a:lnTo>
                  <a:lnTo>
                    <a:pt x="8932065" y="338973"/>
                  </a:lnTo>
                  <a:lnTo>
                    <a:pt x="8923250" y="292147"/>
                  </a:lnTo>
                  <a:lnTo>
                    <a:pt x="8909001" y="247491"/>
                  </a:lnTo>
                  <a:lnTo>
                    <a:pt x="8889681" y="205365"/>
                  </a:lnTo>
                  <a:lnTo>
                    <a:pt x="8865654" y="166133"/>
                  </a:lnTo>
                  <a:lnTo>
                    <a:pt x="8837281" y="130158"/>
                  </a:lnTo>
                  <a:lnTo>
                    <a:pt x="8804926" y="97803"/>
                  </a:lnTo>
                  <a:lnTo>
                    <a:pt x="8768951" y="69430"/>
                  </a:lnTo>
                  <a:lnTo>
                    <a:pt x="8729719" y="45403"/>
                  </a:lnTo>
                  <a:lnTo>
                    <a:pt x="8687593" y="26083"/>
                  </a:lnTo>
                  <a:lnTo>
                    <a:pt x="8642937" y="11834"/>
                  </a:lnTo>
                  <a:lnTo>
                    <a:pt x="8596111" y="3019"/>
                  </a:lnTo>
                  <a:lnTo>
                    <a:pt x="8547481" y="0"/>
                  </a:lnTo>
                  <a:close/>
                </a:path>
              </a:pathLst>
            </a:custGeom>
            <a:solidFill>
              <a:srgbClr val="4D1334"/>
            </a:solidFill>
          </p:spPr>
          <p:txBody>
            <a:bodyPr wrap="square" lIns="0" tIns="0" rIns="0" bIns="0" rtlCol="0"/>
            <a:lstStyle/>
            <a:p>
              <a:endParaRPr/>
            </a:p>
          </p:txBody>
        </p:sp>
        <p:sp>
          <p:nvSpPr>
            <p:cNvPr id="27" name="object 27"/>
            <p:cNvSpPr/>
            <p:nvPr/>
          </p:nvSpPr>
          <p:spPr>
            <a:xfrm>
              <a:off x="1880997" y="4362957"/>
              <a:ext cx="8935085" cy="2325370"/>
            </a:xfrm>
            <a:custGeom>
              <a:avLst/>
              <a:gdLst/>
              <a:ahLst/>
              <a:cxnLst/>
              <a:rect l="l" t="t" r="r" b="b"/>
              <a:pathLst>
                <a:path w="8935085" h="2325370">
                  <a:moveTo>
                    <a:pt x="0" y="387604"/>
                  </a:moveTo>
                  <a:lnTo>
                    <a:pt x="3021" y="338973"/>
                  </a:lnTo>
                  <a:lnTo>
                    <a:pt x="11842" y="292147"/>
                  </a:lnTo>
                  <a:lnTo>
                    <a:pt x="26099" y="247491"/>
                  </a:lnTo>
                  <a:lnTo>
                    <a:pt x="45428" y="205365"/>
                  </a:lnTo>
                  <a:lnTo>
                    <a:pt x="69465" y="166133"/>
                  </a:lnTo>
                  <a:lnTo>
                    <a:pt x="97847" y="130158"/>
                  </a:lnTo>
                  <a:lnTo>
                    <a:pt x="130209" y="97803"/>
                  </a:lnTo>
                  <a:lnTo>
                    <a:pt x="166189" y="69430"/>
                  </a:lnTo>
                  <a:lnTo>
                    <a:pt x="205421" y="45403"/>
                  </a:lnTo>
                  <a:lnTo>
                    <a:pt x="247543" y="26083"/>
                  </a:lnTo>
                  <a:lnTo>
                    <a:pt x="292189" y="11834"/>
                  </a:lnTo>
                  <a:lnTo>
                    <a:pt x="338998" y="3019"/>
                  </a:lnTo>
                  <a:lnTo>
                    <a:pt x="387603" y="0"/>
                  </a:lnTo>
                  <a:lnTo>
                    <a:pt x="8547481" y="0"/>
                  </a:lnTo>
                  <a:lnTo>
                    <a:pt x="8596111" y="3019"/>
                  </a:lnTo>
                  <a:lnTo>
                    <a:pt x="8642937" y="11834"/>
                  </a:lnTo>
                  <a:lnTo>
                    <a:pt x="8687593" y="26083"/>
                  </a:lnTo>
                  <a:lnTo>
                    <a:pt x="8729719" y="45403"/>
                  </a:lnTo>
                  <a:lnTo>
                    <a:pt x="8768951" y="69430"/>
                  </a:lnTo>
                  <a:lnTo>
                    <a:pt x="8804926" y="97803"/>
                  </a:lnTo>
                  <a:lnTo>
                    <a:pt x="8837281" y="130158"/>
                  </a:lnTo>
                  <a:lnTo>
                    <a:pt x="8865654" y="166133"/>
                  </a:lnTo>
                  <a:lnTo>
                    <a:pt x="8889681" y="205365"/>
                  </a:lnTo>
                  <a:lnTo>
                    <a:pt x="8909001" y="247491"/>
                  </a:lnTo>
                  <a:lnTo>
                    <a:pt x="8923250" y="292147"/>
                  </a:lnTo>
                  <a:lnTo>
                    <a:pt x="8932065" y="338973"/>
                  </a:lnTo>
                  <a:lnTo>
                    <a:pt x="8935085" y="387604"/>
                  </a:lnTo>
                  <a:lnTo>
                    <a:pt x="8935085" y="1937677"/>
                  </a:lnTo>
                  <a:lnTo>
                    <a:pt x="8932065" y="1986289"/>
                  </a:lnTo>
                  <a:lnTo>
                    <a:pt x="8923250" y="2033099"/>
                  </a:lnTo>
                  <a:lnTo>
                    <a:pt x="8909001" y="2077745"/>
                  </a:lnTo>
                  <a:lnTo>
                    <a:pt x="8889681" y="2119862"/>
                  </a:lnTo>
                  <a:lnTo>
                    <a:pt x="8865654" y="2159087"/>
                  </a:lnTo>
                  <a:lnTo>
                    <a:pt x="8837281" y="2195058"/>
                  </a:lnTo>
                  <a:lnTo>
                    <a:pt x="8804926" y="2227411"/>
                  </a:lnTo>
                  <a:lnTo>
                    <a:pt x="8768951" y="2255783"/>
                  </a:lnTo>
                  <a:lnTo>
                    <a:pt x="8729719" y="2279811"/>
                  </a:lnTo>
                  <a:lnTo>
                    <a:pt x="8687593" y="2299131"/>
                  </a:lnTo>
                  <a:lnTo>
                    <a:pt x="8642937" y="2313381"/>
                  </a:lnTo>
                  <a:lnTo>
                    <a:pt x="8596111" y="2322198"/>
                  </a:lnTo>
                  <a:lnTo>
                    <a:pt x="8547481" y="2325217"/>
                  </a:lnTo>
                  <a:lnTo>
                    <a:pt x="387603" y="2325217"/>
                  </a:lnTo>
                  <a:lnTo>
                    <a:pt x="338998" y="2322198"/>
                  </a:lnTo>
                  <a:lnTo>
                    <a:pt x="292189" y="2313381"/>
                  </a:lnTo>
                  <a:lnTo>
                    <a:pt x="247543" y="2299131"/>
                  </a:lnTo>
                  <a:lnTo>
                    <a:pt x="205421" y="2279811"/>
                  </a:lnTo>
                  <a:lnTo>
                    <a:pt x="166189" y="2255783"/>
                  </a:lnTo>
                  <a:lnTo>
                    <a:pt x="130209" y="2227411"/>
                  </a:lnTo>
                  <a:lnTo>
                    <a:pt x="97847" y="2195058"/>
                  </a:lnTo>
                  <a:lnTo>
                    <a:pt x="69465" y="2159087"/>
                  </a:lnTo>
                  <a:lnTo>
                    <a:pt x="45428" y="2119862"/>
                  </a:lnTo>
                  <a:lnTo>
                    <a:pt x="26099" y="2077745"/>
                  </a:lnTo>
                  <a:lnTo>
                    <a:pt x="11842" y="2033099"/>
                  </a:lnTo>
                  <a:lnTo>
                    <a:pt x="3021" y="1986289"/>
                  </a:lnTo>
                  <a:lnTo>
                    <a:pt x="0" y="1937677"/>
                  </a:lnTo>
                  <a:lnTo>
                    <a:pt x="0" y="387604"/>
                  </a:lnTo>
                  <a:close/>
                </a:path>
              </a:pathLst>
            </a:custGeom>
            <a:ln w="22225">
              <a:solidFill>
                <a:srgbClr val="360A22"/>
              </a:solidFill>
            </a:ln>
          </p:spPr>
          <p:txBody>
            <a:bodyPr wrap="square" lIns="0" tIns="0" rIns="0" bIns="0" rtlCol="0"/>
            <a:lstStyle/>
            <a:p>
              <a:endParaRPr/>
            </a:p>
          </p:txBody>
        </p:sp>
      </p:grpSp>
      <p:sp>
        <p:nvSpPr>
          <p:cNvPr id="28" name="object 28"/>
          <p:cNvSpPr txBox="1"/>
          <p:nvPr/>
        </p:nvSpPr>
        <p:spPr>
          <a:xfrm>
            <a:off x="2073655" y="4541646"/>
            <a:ext cx="8542655" cy="228268"/>
          </a:xfrm>
          <a:prstGeom prst="rect">
            <a:avLst/>
          </a:prstGeom>
        </p:spPr>
        <p:txBody>
          <a:bodyPr vert="horz" wrap="square" lIns="0" tIns="12700" rIns="0" bIns="0" rtlCol="0">
            <a:spAutoFit/>
          </a:bodyPr>
          <a:lstStyle/>
          <a:p>
            <a:pPr marL="12700" marR="270510" algn="just">
              <a:lnSpc>
                <a:spcPct val="100000"/>
              </a:lnSpc>
              <a:spcBef>
                <a:spcPts val="100"/>
              </a:spcBef>
            </a:pPr>
            <a:r>
              <a:rPr lang="uk-UA" sz="1400" spc="-10" dirty="0" smtClean="0">
                <a:solidFill>
                  <a:srgbClr val="FFFFFF"/>
                </a:solidFill>
                <a:latin typeface="Corbel"/>
                <a:cs typeface="Corbel"/>
              </a:rPr>
              <a:t> </a:t>
            </a:r>
            <a:endParaRPr sz="1400" dirty="0">
              <a:latin typeface="Corbel"/>
              <a:cs typeface="Corbel"/>
            </a:endParaRPr>
          </a:p>
        </p:txBody>
      </p:sp>
      <p:grpSp>
        <p:nvGrpSpPr>
          <p:cNvPr id="29" name="object 29"/>
          <p:cNvGrpSpPr/>
          <p:nvPr/>
        </p:nvGrpSpPr>
        <p:grpSpPr>
          <a:xfrm>
            <a:off x="5931471" y="3986085"/>
            <a:ext cx="898525" cy="387985"/>
            <a:chOff x="5931471" y="3986085"/>
            <a:chExt cx="898525" cy="387985"/>
          </a:xfrm>
        </p:grpSpPr>
        <p:sp>
          <p:nvSpPr>
            <p:cNvPr id="30" name="object 30"/>
            <p:cNvSpPr/>
            <p:nvPr/>
          </p:nvSpPr>
          <p:spPr>
            <a:xfrm>
              <a:off x="5942584" y="3997197"/>
              <a:ext cx="876300" cy="365760"/>
            </a:xfrm>
            <a:custGeom>
              <a:avLst/>
              <a:gdLst/>
              <a:ahLst/>
              <a:cxnLst/>
              <a:rect l="l" t="t" r="r" b="b"/>
              <a:pathLst>
                <a:path w="876300" h="365760">
                  <a:moveTo>
                    <a:pt x="657224" y="0"/>
                  </a:moveTo>
                  <a:lnTo>
                    <a:pt x="219075" y="0"/>
                  </a:lnTo>
                  <a:lnTo>
                    <a:pt x="219075" y="182879"/>
                  </a:lnTo>
                  <a:lnTo>
                    <a:pt x="0" y="182879"/>
                  </a:lnTo>
                  <a:lnTo>
                    <a:pt x="438150" y="365759"/>
                  </a:lnTo>
                  <a:lnTo>
                    <a:pt x="876299" y="182879"/>
                  </a:lnTo>
                  <a:lnTo>
                    <a:pt x="657224" y="182879"/>
                  </a:lnTo>
                  <a:lnTo>
                    <a:pt x="657224" y="0"/>
                  </a:lnTo>
                  <a:close/>
                </a:path>
              </a:pathLst>
            </a:custGeom>
            <a:solidFill>
              <a:srgbClr val="FF0000"/>
            </a:solidFill>
          </p:spPr>
          <p:txBody>
            <a:bodyPr wrap="square" lIns="0" tIns="0" rIns="0" bIns="0" rtlCol="0"/>
            <a:lstStyle/>
            <a:p>
              <a:endParaRPr/>
            </a:p>
          </p:txBody>
        </p:sp>
        <p:sp>
          <p:nvSpPr>
            <p:cNvPr id="31" name="object 31"/>
            <p:cNvSpPr/>
            <p:nvPr/>
          </p:nvSpPr>
          <p:spPr>
            <a:xfrm>
              <a:off x="5942584" y="3997197"/>
              <a:ext cx="876300" cy="365760"/>
            </a:xfrm>
            <a:custGeom>
              <a:avLst/>
              <a:gdLst/>
              <a:ahLst/>
              <a:cxnLst/>
              <a:rect l="l" t="t" r="r" b="b"/>
              <a:pathLst>
                <a:path w="876300" h="365760">
                  <a:moveTo>
                    <a:pt x="0" y="182879"/>
                  </a:moveTo>
                  <a:lnTo>
                    <a:pt x="219075" y="182879"/>
                  </a:lnTo>
                  <a:lnTo>
                    <a:pt x="219075" y="0"/>
                  </a:lnTo>
                  <a:lnTo>
                    <a:pt x="657224" y="0"/>
                  </a:lnTo>
                  <a:lnTo>
                    <a:pt x="657224" y="182879"/>
                  </a:lnTo>
                  <a:lnTo>
                    <a:pt x="876299" y="182879"/>
                  </a:lnTo>
                  <a:lnTo>
                    <a:pt x="438150" y="365759"/>
                  </a:lnTo>
                  <a:lnTo>
                    <a:pt x="0" y="182879"/>
                  </a:lnTo>
                  <a:close/>
                </a:path>
              </a:pathLst>
            </a:custGeom>
            <a:ln w="22225">
              <a:solidFill>
                <a:srgbClr val="360A22"/>
              </a:solidFill>
            </a:ln>
          </p:spPr>
          <p:txBody>
            <a:bodyPr wrap="square" lIns="0" tIns="0" rIns="0" bIns="0" rtlCol="0"/>
            <a:lstStyle/>
            <a:p>
              <a:endParaRPr/>
            </a:p>
          </p:txBody>
        </p:sp>
      </p:grpSp>
      <p:sp>
        <p:nvSpPr>
          <p:cNvPr id="32" name="Прямоугольник 31"/>
          <p:cNvSpPr/>
          <p:nvPr/>
        </p:nvSpPr>
        <p:spPr>
          <a:xfrm>
            <a:off x="2029359" y="4541646"/>
            <a:ext cx="8835520" cy="2062103"/>
          </a:xfrm>
          <a:prstGeom prst="rect">
            <a:avLst/>
          </a:prstGeom>
        </p:spPr>
        <p:txBody>
          <a:bodyPr wrap="square">
            <a:spAutoFit/>
          </a:bodyPr>
          <a:lstStyle/>
          <a:p>
            <a:pPr algn="just"/>
            <a:r>
              <a:rPr lang="vi-VN" sz="1600" dirty="0">
                <a:solidFill>
                  <a:schemeClr val="bg1"/>
                </a:solidFill>
              </a:rPr>
              <a:t>ГЕОФІ́ЗИКА – комплекс наукових дисциплін про будову геосфер, фізичні властивості речовин, що їх складають, процеси, що відбуваються у геосферах, а також про специфічні методи дослідження згаданих об’єктів і процесів. Геофізика складається з таких основних розділів: фізика Землі, фізика водойм, або гідрофізика, фізика атмосфери та фізика навколоземного космічного простору. Окремо виділяються розвідувальна геофізика, або геофізичні методи пошуків та розвідки родовищ корисних копалин, промислова геофізика, або геофізичні методи дослідження свердловин, та шахтна геофізика Фізику Землі розподіляють на такі розділи: сейсмологія, гравіметрія, магнітологія, геоелектрика, геотермія, тектонофізика, петрофізика</a:t>
            </a:r>
            <a:r>
              <a:rPr lang="vi-VN" sz="1600" dirty="0" smtClean="0">
                <a:solidFill>
                  <a:schemeClr val="bg1"/>
                </a:solidFill>
              </a:rPr>
              <a:t>.</a:t>
            </a:r>
            <a:r>
              <a:rPr lang="uk-UA" sz="1600" dirty="0" smtClean="0">
                <a:solidFill>
                  <a:schemeClr val="bg1"/>
                </a:solidFill>
              </a:rPr>
              <a:t> </a:t>
            </a:r>
            <a:endParaRPr lang="ru-RU" sz="1600" dirty="0">
              <a:solidFill>
                <a:schemeClr val="bg1"/>
              </a:solidFill>
              <a:latin typeface="Arial Black" panose="020B0A040201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0" y="762000"/>
            <a:ext cx="10972800" cy="5909310"/>
          </a:xfrm>
          <a:prstGeom prst="rect">
            <a:avLst/>
          </a:prstGeom>
        </p:spPr>
        <p:txBody>
          <a:bodyPr wrap="square">
            <a:spAutoFit/>
          </a:bodyPr>
          <a:lstStyle/>
          <a:p>
            <a:r>
              <a:rPr lang="hu-HU" b="1" dirty="0"/>
              <a:t>Мета викладання дисципліни:</a:t>
            </a:r>
            <a:r>
              <a:rPr lang="hu-HU" dirty="0"/>
              <a:t>  ознайомлення студентів з стандартними поняттями, законами та моделями </a:t>
            </a:r>
            <a:r>
              <a:rPr lang="uk-UA" dirty="0" smtClean="0"/>
              <a:t>фізики та </a:t>
            </a:r>
            <a:r>
              <a:rPr lang="hu-HU" dirty="0" smtClean="0"/>
              <a:t>геофізики</a:t>
            </a:r>
            <a:r>
              <a:rPr lang="hu-HU" dirty="0"/>
              <a:t>, геофізичними полями, оволодіння методами сучасної геофізики; вивчення основних методів проведення геофізичних досліджень; ознайомлення із результатами застосування законів фізики для вивчення процесів в Землі; ознайомлення із результатами комплексних геофізичних досліджень на геологічних структурах регіону;  розвинути   логічне  мислення в процесі вивчення основ геофізики; сформувати у студентів наукові погляди на геофізичні процеси в геологічних структурах; розвивати вміння аналізувати та інтерпретувати результати геофізичних спостережень; застосування досягнень геофізики для покращення екологічного стану регіону та попередження небезпечних природних явищ. </a:t>
            </a:r>
            <a:endParaRPr lang="uk-UA" dirty="0" smtClean="0"/>
          </a:p>
          <a:p>
            <a:endParaRPr lang="uk-UA" dirty="0" smtClean="0"/>
          </a:p>
          <a:p>
            <a:r>
              <a:rPr lang="hu-HU" b="1" dirty="0"/>
              <a:t>Місце дисципліни у навчальному процесі:</a:t>
            </a:r>
            <a:endParaRPr lang="ru-RU" dirty="0"/>
          </a:p>
          <a:p>
            <a:r>
              <a:rPr lang="uk-UA" dirty="0"/>
              <a:t>Фізика з основами геофізики є навчальною дисципліною </a:t>
            </a:r>
            <a:r>
              <a:rPr lang="uk-UA" dirty="0" err="1"/>
              <a:t>вариативної</a:t>
            </a:r>
            <a:r>
              <a:rPr lang="uk-UA" dirty="0"/>
              <a:t> частини циклу дисциплін професійної та практичної підготовки, вивчення якої є обов’язковим для студентів спеціальності 014 Середня освіта (Географія). </a:t>
            </a:r>
            <a:endParaRPr lang="uk-UA" dirty="0" smtClean="0"/>
          </a:p>
          <a:p>
            <a:r>
              <a:rPr lang="uk-UA" dirty="0" smtClean="0"/>
              <a:t>Напрям </a:t>
            </a:r>
            <a:r>
              <a:rPr lang="uk-UA" dirty="0"/>
              <a:t>підготовки 01 </a:t>
            </a:r>
            <a:r>
              <a:rPr lang="uk-UA" dirty="0" smtClean="0"/>
              <a:t>Освіта</a:t>
            </a:r>
          </a:p>
          <a:p>
            <a:endParaRPr lang="uk-UA" dirty="0" smtClean="0"/>
          </a:p>
          <a:p>
            <a:r>
              <a:rPr lang="hu-HU" dirty="0"/>
              <a:t>Як </a:t>
            </a:r>
            <a:r>
              <a:rPr lang="hu-HU" u="sng" dirty="0"/>
              <a:t>фахова</a:t>
            </a:r>
            <a:r>
              <a:rPr lang="hu-HU" dirty="0"/>
              <a:t> навчальна дисципліна Фізика з основами геофізики орієнтована на вдосконалення рівня володіння фахово-специфічними особливостями фізики та геофізики студентів, що необхідне для успішної роботи майбутнього вчителя географії, викладача, науковця.</a:t>
            </a:r>
            <a:endParaRPr lang="ru-RU" dirty="0"/>
          </a:p>
          <a:p>
            <a:endParaRPr lang="ru-RU" b="1" dirty="0"/>
          </a:p>
          <a:p>
            <a:endParaRPr lang="ru-RU" dirty="0"/>
          </a:p>
        </p:txBody>
      </p:sp>
    </p:spTree>
    <p:extLst>
      <p:ext uri="{BB962C8B-B14F-4D97-AF65-F5344CB8AC3E}">
        <p14:creationId xmlns:p14="http://schemas.microsoft.com/office/powerpoint/2010/main" val="400109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56961" y="3107816"/>
            <a:ext cx="2175510" cy="905376"/>
          </a:xfrm>
          <a:prstGeom prst="rect">
            <a:avLst/>
          </a:prstGeom>
          <a:solidFill>
            <a:schemeClr val="accent2"/>
          </a:solidFill>
        </p:spPr>
        <p:txBody>
          <a:bodyPr vert="horz" wrap="square" lIns="0" tIns="12700" rIns="0" bIns="0" rtlCol="0">
            <a:spAutoFit/>
          </a:bodyPr>
          <a:lstStyle/>
          <a:p>
            <a:pPr marL="12700" marR="5080" algn="ctr">
              <a:lnSpc>
                <a:spcPct val="100000"/>
              </a:lnSpc>
              <a:spcBef>
                <a:spcPts val="100"/>
              </a:spcBef>
            </a:pPr>
            <a:r>
              <a:rPr sz="2000" spc="-5" dirty="0" smtClean="0">
                <a:solidFill>
                  <a:srgbClr val="FFFFFF"/>
                </a:solidFill>
                <a:latin typeface="Arial Black" panose="020B0A04020102020204" pitchFamily="34" charset="0"/>
                <a:cs typeface="Corbel"/>
              </a:rPr>
              <a:t> </a:t>
            </a:r>
            <a:r>
              <a:rPr lang="hu-HU" sz="2000" b="1" dirty="0" smtClean="0">
                <a:latin typeface="Arial Black" panose="020B0A04020102020204" pitchFamily="34" charset="0"/>
              </a:rPr>
              <a:t>Завдання </a:t>
            </a:r>
            <a:r>
              <a:rPr lang="hu-HU" sz="2000" b="1" dirty="0">
                <a:latin typeface="Arial Black" panose="020B0A04020102020204" pitchFamily="34" charset="0"/>
              </a:rPr>
              <a:t>дисципліни:</a:t>
            </a:r>
            <a:endParaRPr lang="ru-RU" sz="2000" dirty="0">
              <a:latin typeface="Arial Black" panose="020B0A04020102020204" pitchFamily="34" charset="0"/>
            </a:endParaRPr>
          </a:p>
          <a:p>
            <a:pPr marL="79375" marR="73660" algn="ctr"/>
            <a:endParaRPr sz="1800" dirty="0">
              <a:latin typeface="Corbel"/>
              <a:cs typeface="Corbel"/>
            </a:endParaRPr>
          </a:p>
        </p:txBody>
      </p:sp>
      <p:grpSp>
        <p:nvGrpSpPr>
          <p:cNvPr id="3" name="object 3"/>
          <p:cNvGrpSpPr/>
          <p:nvPr/>
        </p:nvGrpSpPr>
        <p:grpSpPr>
          <a:xfrm>
            <a:off x="4573968" y="1017206"/>
            <a:ext cx="3340735" cy="1381125"/>
            <a:chOff x="4573968" y="1017206"/>
            <a:chExt cx="3340735" cy="1381125"/>
          </a:xfrm>
        </p:grpSpPr>
        <p:sp>
          <p:nvSpPr>
            <p:cNvPr id="4" name="object 4"/>
            <p:cNvSpPr/>
            <p:nvPr/>
          </p:nvSpPr>
          <p:spPr>
            <a:xfrm>
              <a:off x="4585080" y="1028319"/>
              <a:ext cx="3318510" cy="1358900"/>
            </a:xfrm>
            <a:custGeom>
              <a:avLst/>
              <a:gdLst/>
              <a:ahLst/>
              <a:cxnLst/>
              <a:rect l="l" t="t" r="r" b="b"/>
              <a:pathLst>
                <a:path w="3318509" h="1358900">
                  <a:moveTo>
                    <a:pt x="3091561" y="0"/>
                  </a:moveTo>
                  <a:lnTo>
                    <a:pt x="226441" y="0"/>
                  </a:lnTo>
                  <a:lnTo>
                    <a:pt x="180795" y="4604"/>
                  </a:lnTo>
                  <a:lnTo>
                    <a:pt x="138285" y="17807"/>
                  </a:lnTo>
                  <a:lnTo>
                    <a:pt x="99820" y="38696"/>
                  </a:lnTo>
                  <a:lnTo>
                    <a:pt x="66309" y="66357"/>
                  </a:lnTo>
                  <a:lnTo>
                    <a:pt x="38663" y="99876"/>
                  </a:lnTo>
                  <a:lnTo>
                    <a:pt x="17789" y="138338"/>
                  </a:lnTo>
                  <a:lnTo>
                    <a:pt x="4599" y="180831"/>
                  </a:lnTo>
                  <a:lnTo>
                    <a:pt x="0" y="226440"/>
                  </a:lnTo>
                  <a:lnTo>
                    <a:pt x="0" y="1132204"/>
                  </a:lnTo>
                  <a:lnTo>
                    <a:pt x="4599" y="1177814"/>
                  </a:lnTo>
                  <a:lnTo>
                    <a:pt x="17789" y="1220307"/>
                  </a:lnTo>
                  <a:lnTo>
                    <a:pt x="38663" y="1258769"/>
                  </a:lnTo>
                  <a:lnTo>
                    <a:pt x="66309" y="1292288"/>
                  </a:lnTo>
                  <a:lnTo>
                    <a:pt x="99820" y="1319949"/>
                  </a:lnTo>
                  <a:lnTo>
                    <a:pt x="138285" y="1340838"/>
                  </a:lnTo>
                  <a:lnTo>
                    <a:pt x="180795" y="1354041"/>
                  </a:lnTo>
                  <a:lnTo>
                    <a:pt x="226441" y="1358645"/>
                  </a:lnTo>
                  <a:lnTo>
                    <a:pt x="3091561" y="1358645"/>
                  </a:lnTo>
                  <a:lnTo>
                    <a:pt x="3137170" y="1354041"/>
                  </a:lnTo>
                  <a:lnTo>
                    <a:pt x="3179663" y="1340838"/>
                  </a:lnTo>
                  <a:lnTo>
                    <a:pt x="3218125" y="1319949"/>
                  </a:lnTo>
                  <a:lnTo>
                    <a:pt x="3251644" y="1292288"/>
                  </a:lnTo>
                  <a:lnTo>
                    <a:pt x="3279305" y="1258769"/>
                  </a:lnTo>
                  <a:lnTo>
                    <a:pt x="3300194" y="1220307"/>
                  </a:lnTo>
                  <a:lnTo>
                    <a:pt x="3313397" y="1177814"/>
                  </a:lnTo>
                  <a:lnTo>
                    <a:pt x="3318002" y="1132204"/>
                  </a:lnTo>
                  <a:lnTo>
                    <a:pt x="3318002" y="226440"/>
                  </a:lnTo>
                  <a:lnTo>
                    <a:pt x="3313397" y="180831"/>
                  </a:lnTo>
                  <a:lnTo>
                    <a:pt x="3300194" y="138338"/>
                  </a:lnTo>
                  <a:lnTo>
                    <a:pt x="3279305" y="99876"/>
                  </a:lnTo>
                  <a:lnTo>
                    <a:pt x="3251644" y="66357"/>
                  </a:lnTo>
                  <a:lnTo>
                    <a:pt x="3218125" y="38696"/>
                  </a:lnTo>
                  <a:lnTo>
                    <a:pt x="3179663" y="17807"/>
                  </a:lnTo>
                  <a:lnTo>
                    <a:pt x="3137170" y="4604"/>
                  </a:lnTo>
                  <a:lnTo>
                    <a:pt x="3091561" y="0"/>
                  </a:lnTo>
                  <a:close/>
                </a:path>
              </a:pathLst>
            </a:custGeom>
            <a:solidFill>
              <a:srgbClr val="4D1334"/>
            </a:solidFill>
          </p:spPr>
          <p:txBody>
            <a:bodyPr wrap="square" lIns="0" tIns="0" rIns="0" bIns="0" rtlCol="0"/>
            <a:lstStyle/>
            <a:p>
              <a:endParaRPr/>
            </a:p>
          </p:txBody>
        </p:sp>
        <p:sp>
          <p:nvSpPr>
            <p:cNvPr id="5" name="object 5"/>
            <p:cNvSpPr/>
            <p:nvPr/>
          </p:nvSpPr>
          <p:spPr>
            <a:xfrm>
              <a:off x="4585080" y="1028319"/>
              <a:ext cx="3318510" cy="1358900"/>
            </a:xfrm>
            <a:custGeom>
              <a:avLst/>
              <a:gdLst/>
              <a:ahLst/>
              <a:cxnLst/>
              <a:rect l="l" t="t" r="r" b="b"/>
              <a:pathLst>
                <a:path w="3318509" h="1358900">
                  <a:moveTo>
                    <a:pt x="0" y="226440"/>
                  </a:moveTo>
                  <a:lnTo>
                    <a:pt x="4599" y="180831"/>
                  </a:lnTo>
                  <a:lnTo>
                    <a:pt x="17789" y="138338"/>
                  </a:lnTo>
                  <a:lnTo>
                    <a:pt x="38663" y="99876"/>
                  </a:lnTo>
                  <a:lnTo>
                    <a:pt x="66309" y="66357"/>
                  </a:lnTo>
                  <a:lnTo>
                    <a:pt x="99820" y="38696"/>
                  </a:lnTo>
                  <a:lnTo>
                    <a:pt x="138285" y="17807"/>
                  </a:lnTo>
                  <a:lnTo>
                    <a:pt x="180795" y="4604"/>
                  </a:lnTo>
                  <a:lnTo>
                    <a:pt x="226441" y="0"/>
                  </a:lnTo>
                  <a:lnTo>
                    <a:pt x="3091561" y="0"/>
                  </a:lnTo>
                  <a:lnTo>
                    <a:pt x="3137170" y="4604"/>
                  </a:lnTo>
                  <a:lnTo>
                    <a:pt x="3179663" y="17807"/>
                  </a:lnTo>
                  <a:lnTo>
                    <a:pt x="3218125" y="38696"/>
                  </a:lnTo>
                  <a:lnTo>
                    <a:pt x="3251644" y="66357"/>
                  </a:lnTo>
                  <a:lnTo>
                    <a:pt x="3279305" y="99876"/>
                  </a:lnTo>
                  <a:lnTo>
                    <a:pt x="3300194" y="138338"/>
                  </a:lnTo>
                  <a:lnTo>
                    <a:pt x="3313397" y="180831"/>
                  </a:lnTo>
                  <a:lnTo>
                    <a:pt x="3318002" y="226440"/>
                  </a:lnTo>
                  <a:lnTo>
                    <a:pt x="3318002" y="1132204"/>
                  </a:lnTo>
                  <a:lnTo>
                    <a:pt x="3313397" y="1177814"/>
                  </a:lnTo>
                  <a:lnTo>
                    <a:pt x="3300194" y="1220307"/>
                  </a:lnTo>
                  <a:lnTo>
                    <a:pt x="3279305" y="1258769"/>
                  </a:lnTo>
                  <a:lnTo>
                    <a:pt x="3251644" y="1292288"/>
                  </a:lnTo>
                  <a:lnTo>
                    <a:pt x="3218125" y="1319949"/>
                  </a:lnTo>
                  <a:lnTo>
                    <a:pt x="3179663" y="1340838"/>
                  </a:lnTo>
                  <a:lnTo>
                    <a:pt x="3137170" y="1354041"/>
                  </a:lnTo>
                  <a:lnTo>
                    <a:pt x="3091561" y="1358645"/>
                  </a:lnTo>
                  <a:lnTo>
                    <a:pt x="226441" y="1358645"/>
                  </a:lnTo>
                  <a:lnTo>
                    <a:pt x="180795" y="1354041"/>
                  </a:lnTo>
                  <a:lnTo>
                    <a:pt x="138285" y="1340838"/>
                  </a:lnTo>
                  <a:lnTo>
                    <a:pt x="99820" y="1319949"/>
                  </a:lnTo>
                  <a:lnTo>
                    <a:pt x="66309" y="1292288"/>
                  </a:lnTo>
                  <a:lnTo>
                    <a:pt x="38663" y="1258769"/>
                  </a:lnTo>
                  <a:lnTo>
                    <a:pt x="17789" y="1220307"/>
                  </a:lnTo>
                  <a:lnTo>
                    <a:pt x="4599" y="1177814"/>
                  </a:lnTo>
                  <a:lnTo>
                    <a:pt x="0" y="1132204"/>
                  </a:lnTo>
                  <a:lnTo>
                    <a:pt x="0" y="226440"/>
                  </a:lnTo>
                  <a:close/>
                </a:path>
              </a:pathLst>
            </a:custGeom>
            <a:ln w="22225">
              <a:solidFill>
                <a:srgbClr val="360A22"/>
              </a:solidFill>
            </a:ln>
          </p:spPr>
          <p:txBody>
            <a:bodyPr wrap="square" lIns="0" tIns="0" rIns="0" bIns="0" rtlCol="0"/>
            <a:lstStyle/>
            <a:p>
              <a:endParaRPr/>
            </a:p>
          </p:txBody>
        </p:sp>
      </p:grpSp>
      <p:sp>
        <p:nvSpPr>
          <p:cNvPr id="6" name="object 6"/>
          <p:cNvSpPr txBox="1"/>
          <p:nvPr/>
        </p:nvSpPr>
        <p:spPr>
          <a:xfrm>
            <a:off x="4585080" y="1028319"/>
            <a:ext cx="3318002" cy="1472839"/>
          </a:xfrm>
          <a:prstGeom prst="rect">
            <a:avLst/>
          </a:prstGeom>
        </p:spPr>
        <p:txBody>
          <a:bodyPr vert="horz" wrap="square" lIns="0" tIns="13335" rIns="0" bIns="0" rtlCol="0">
            <a:spAutoFit/>
          </a:bodyPr>
          <a:lstStyle/>
          <a:p>
            <a:pPr marL="218440" marR="5080" indent="-206375" algn="ctr">
              <a:spcBef>
                <a:spcPts val="105"/>
              </a:spcBef>
            </a:pPr>
            <a:r>
              <a:rPr lang="uk-UA" sz="1600" spc="-10" dirty="0" smtClean="0">
                <a:solidFill>
                  <a:srgbClr val="FFFFFF"/>
                </a:solidFill>
                <a:latin typeface="Corbel"/>
                <a:cs typeface="Corbel"/>
              </a:rPr>
              <a:t> </a:t>
            </a:r>
            <a:r>
              <a:rPr lang="hu-HU" sz="1600" b="1" dirty="0">
                <a:solidFill>
                  <a:schemeClr val="bg1"/>
                </a:solidFill>
              </a:rPr>
              <a:t>Викладання дисципліни спрямоване на </a:t>
            </a:r>
            <a:r>
              <a:rPr lang="hu-HU" sz="1600" dirty="0">
                <a:solidFill>
                  <a:schemeClr val="bg1"/>
                </a:solidFill>
              </a:rPr>
              <a:t>поглиблення знань студентів в області  фізики та основ геофізики, геофізичних методів дослідження.</a:t>
            </a:r>
            <a:endParaRPr lang="ru-RU" sz="1600" dirty="0">
              <a:solidFill>
                <a:schemeClr val="bg1"/>
              </a:solidFill>
            </a:endParaRPr>
          </a:p>
          <a:p>
            <a:pPr marL="218440" marR="5080" indent="-206375">
              <a:lnSpc>
                <a:spcPct val="100000"/>
              </a:lnSpc>
              <a:spcBef>
                <a:spcPts val="105"/>
              </a:spcBef>
            </a:pPr>
            <a:endParaRPr sz="1400" dirty="0">
              <a:latin typeface="Corbel"/>
              <a:cs typeface="Corbel"/>
            </a:endParaRPr>
          </a:p>
        </p:txBody>
      </p:sp>
      <p:grpSp>
        <p:nvGrpSpPr>
          <p:cNvPr id="7" name="object 7"/>
          <p:cNvGrpSpPr/>
          <p:nvPr/>
        </p:nvGrpSpPr>
        <p:grpSpPr>
          <a:xfrm>
            <a:off x="8740965" y="3280727"/>
            <a:ext cx="2987675" cy="1381125"/>
            <a:chOff x="8740965" y="3280727"/>
            <a:chExt cx="2987675" cy="1381125"/>
          </a:xfrm>
        </p:grpSpPr>
        <p:sp>
          <p:nvSpPr>
            <p:cNvPr id="8" name="object 8"/>
            <p:cNvSpPr/>
            <p:nvPr/>
          </p:nvSpPr>
          <p:spPr>
            <a:xfrm>
              <a:off x="8752078" y="3291840"/>
              <a:ext cx="2965450" cy="1358900"/>
            </a:xfrm>
            <a:custGeom>
              <a:avLst/>
              <a:gdLst/>
              <a:ahLst/>
              <a:cxnLst/>
              <a:rect l="l" t="t" r="r" b="b"/>
              <a:pathLst>
                <a:path w="2965450" h="1358900">
                  <a:moveTo>
                    <a:pt x="2738881" y="0"/>
                  </a:moveTo>
                  <a:lnTo>
                    <a:pt x="226441" y="0"/>
                  </a:lnTo>
                  <a:lnTo>
                    <a:pt x="180831" y="4599"/>
                  </a:lnTo>
                  <a:lnTo>
                    <a:pt x="138338" y="17789"/>
                  </a:lnTo>
                  <a:lnTo>
                    <a:pt x="99876" y="38663"/>
                  </a:lnTo>
                  <a:lnTo>
                    <a:pt x="66357" y="66309"/>
                  </a:lnTo>
                  <a:lnTo>
                    <a:pt x="38696" y="99820"/>
                  </a:lnTo>
                  <a:lnTo>
                    <a:pt x="17807" y="138285"/>
                  </a:lnTo>
                  <a:lnTo>
                    <a:pt x="4604" y="180795"/>
                  </a:lnTo>
                  <a:lnTo>
                    <a:pt x="0" y="226440"/>
                  </a:lnTo>
                  <a:lnTo>
                    <a:pt x="0" y="1132078"/>
                  </a:lnTo>
                  <a:lnTo>
                    <a:pt x="4604" y="1177723"/>
                  </a:lnTo>
                  <a:lnTo>
                    <a:pt x="17807" y="1220233"/>
                  </a:lnTo>
                  <a:lnTo>
                    <a:pt x="38696" y="1258698"/>
                  </a:lnTo>
                  <a:lnTo>
                    <a:pt x="66357" y="1292209"/>
                  </a:lnTo>
                  <a:lnTo>
                    <a:pt x="99876" y="1319855"/>
                  </a:lnTo>
                  <a:lnTo>
                    <a:pt x="138338" y="1340729"/>
                  </a:lnTo>
                  <a:lnTo>
                    <a:pt x="180831" y="1353919"/>
                  </a:lnTo>
                  <a:lnTo>
                    <a:pt x="226441" y="1358519"/>
                  </a:lnTo>
                  <a:lnTo>
                    <a:pt x="2738881" y="1358519"/>
                  </a:lnTo>
                  <a:lnTo>
                    <a:pt x="2784527" y="1353919"/>
                  </a:lnTo>
                  <a:lnTo>
                    <a:pt x="2827037" y="1340729"/>
                  </a:lnTo>
                  <a:lnTo>
                    <a:pt x="2865502" y="1319855"/>
                  </a:lnTo>
                  <a:lnTo>
                    <a:pt x="2899013" y="1292209"/>
                  </a:lnTo>
                  <a:lnTo>
                    <a:pt x="2926659" y="1258698"/>
                  </a:lnTo>
                  <a:lnTo>
                    <a:pt x="2947533" y="1220233"/>
                  </a:lnTo>
                  <a:lnTo>
                    <a:pt x="2960723" y="1177723"/>
                  </a:lnTo>
                  <a:lnTo>
                    <a:pt x="2965323" y="1132078"/>
                  </a:lnTo>
                  <a:lnTo>
                    <a:pt x="2965323" y="226440"/>
                  </a:lnTo>
                  <a:lnTo>
                    <a:pt x="2960723" y="180795"/>
                  </a:lnTo>
                  <a:lnTo>
                    <a:pt x="2947533" y="138285"/>
                  </a:lnTo>
                  <a:lnTo>
                    <a:pt x="2926659" y="99820"/>
                  </a:lnTo>
                  <a:lnTo>
                    <a:pt x="2899013" y="66309"/>
                  </a:lnTo>
                  <a:lnTo>
                    <a:pt x="2865502" y="38663"/>
                  </a:lnTo>
                  <a:lnTo>
                    <a:pt x="2827037" y="17789"/>
                  </a:lnTo>
                  <a:lnTo>
                    <a:pt x="2784527" y="4599"/>
                  </a:lnTo>
                  <a:lnTo>
                    <a:pt x="2738881" y="0"/>
                  </a:lnTo>
                  <a:close/>
                </a:path>
              </a:pathLst>
            </a:custGeom>
            <a:solidFill>
              <a:srgbClr val="4D1334"/>
            </a:solidFill>
          </p:spPr>
          <p:txBody>
            <a:bodyPr wrap="square" lIns="0" tIns="0" rIns="0" bIns="0" rtlCol="0"/>
            <a:lstStyle/>
            <a:p>
              <a:endParaRPr/>
            </a:p>
          </p:txBody>
        </p:sp>
        <p:sp>
          <p:nvSpPr>
            <p:cNvPr id="9" name="object 9"/>
            <p:cNvSpPr/>
            <p:nvPr/>
          </p:nvSpPr>
          <p:spPr>
            <a:xfrm>
              <a:off x="8752078" y="3291840"/>
              <a:ext cx="2965450" cy="1358900"/>
            </a:xfrm>
            <a:custGeom>
              <a:avLst/>
              <a:gdLst/>
              <a:ahLst/>
              <a:cxnLst/>
              <a:rect l="l" t="t" r="r" b="b"/>
              <a:pathLst>
                <a:path w="2965450" h="1358900">
                  <a:moveTo>
                    <a:pt x="0" y="226440"/>
                  </a:moveTo>
                  <a:lnTo>
                    <a:pt x="4604" y="180795"/>
                  </a:lnTo>
                  <a:lnTo>
                    <a:pt x="17807" y="138285"/>
                  </a:lnTo>
                  <a:lnTo>
                    <a:pt x="38696" y="99820"/>
                  </a:lnTo>
                  <a:lnTo>
                    <a:pt x="66357" y="66309"/>
                  </a:lnTo>
                  <a:lnTo>
                    <a:pt x="99876" y="38663"/>
                  </a:lnTo>
                  <a:lnTo>
                    <a:pt x="138338" y="17789"/>
                  </a:lnTo>
                  <a:lnTo>
                    <a:pt x="180831" y="4599"/>
                  </a:lnTo>
                  <a:lnTo>
                    <a:pt x="226441" y="0"/>
                  </a:lnTo>
                  <a:lnTo>
                    <a:pt x="2738881" y="0"/>
                  </a:lnTo>
                  <a:lnTo>
                    <a:pt x="2784527" y="4599"/>
                  </a:lnTo>
                  <a:lnTo>
                    <a:pt x="2827037" y="17789"/>
                  </a:lnTo>
                  <a:lnTo>
                    <a:pt x="2865502" y="38663"/>
                  </a:lnTo>
                  <a:lnTo>
                    <a:pt x="2899013" y="66309"/>
                  </a:lnTo>
                  <a:lnTo>
                    <a:pt x="2926659" y="99820"/>
                  </a:lnTo>
                  <a:lnTo>
                    <a:pt x="2947533" y="138285"/>
                  </a:lnTo>
                  <a:lnTo>
                    <a:pt x="2960723" y="180795"/>
                  </a:lnTo>
                  <a:lnTo>
                    <a:pt x="2965323" y="226440"/>
                  </a:lnTo>
                  <a:lnTo>
                    <a:pt x="2965323" y="1132078"/>
                  </a:lnTo>
                  <a:lnTo>
                    <a:pt x="2960723" y="1177723"/>
                  </a:lnTo>
                  <a:lnTo>
                    <a:pt x="2947533" y="1220233"/>
                  </a:lnTo>
                  <a:lnTo>
                    <a:pt x="2926659" y="1258698"/>
                  </a:lnTo>
                  <a:lnTo>
                    <a:pt x="2899013" y="1292209"/>
                  </a:lnTo>
                  <a:lnTo>
                    <a:pt x="2865502" y="1319855"/>
                  </a:lnTo>
                  <a:lnTo>
                    <a:pt x="2827037" y="1340729"/>
                  </a:lnTo>
                  <a:lnTo>
                    <a:pt x="2784527" y="1353919"/>
                  </a:lnTo>
                  <a:lnTo>
                    <a:pt x="2738881" y="1358519"/>
                  </a:lnTo>
                  <a:lnTo>
                    <a:pt x="226441" y="1358519"/>
                  </a:lnTo>
                  <a:lnTo>
                    <a:pt x="180831" y="1353919"/>
                  </a:lnTo>
                  <a:lnTo>
                    <a:pt x="138338" y="1340729"/>
                  </a:lnTo>
                  <a:lnTo>
                    <a:pt x="99876" y="1319855"/>
                  </a:lnTo>
                  <a:lnTo>
                    <a:pt x="66357" y="1292209"/>
                  </a:lnTo>
                  <a:lnTo>
                    <a:pt x="38696" y="1258698"/>
                  </a:lnTo>
                  <a:lnTo>
                    <a:pt x="17807" y="1220233"/>
                  </a:lnTo>
                  <a:lnTo>
                    <a:pt x="4604" y="1177723"/>
                  </a:lnTo>
                  <a:lnTo>
                    <a:pt x="0" y="1132078"/>
                  </a:lnTo>
                  <a:lnTo>
                    <a:pt x="0" y="226440"/>
                  </a:lnTo>
                  <a:close/>
                </a:path>
              </a:pathLst>
            </a:custGeom>
            <a:ln w="22224">
              <a:solidFill>
                <a:srgbClr val="360A22"/>
              </a:solidFill>
            </a:ln>
          </p:spPr>
          <p:txBody>
            <a:bodyPr wrap="square" lIns="0" tIns="0" rIns="0" bIns="0" rtlCol="0"/>
            <a:lstStyle/>
            <a:p>
              <a:endParaRPr/>
            </a:p>
          </p:txBody>
        </p:sp>
      </p:grpSp>
      <p:sp>
        <p:nvSpPr>
          <p:cNvPr id="10" name="object 10"/>
          <p:cNvSpPr txBox="1"/>
          <p:nvPr/>
        </p:nvSpPr>
        <p:spPr>
          <a:xfrm>
            <a:off x="8915400" y="3258058"/>
            <a:ext cx="2590800" cy="1410643"/>
          </a:xfrm>
          <a:prstGeom prst="rect">
            <a:avLst/>
          </a:prstGeom>
        </p:spPr>
        <p:txBody>
          <a:bodyPr vert="horz" wrap="square" lIns="0" tIns="12700" rIns="0" bIns="0" rtlCol="0">
            <a:spAutoFit/>
          </a:bodyPr>
          <a:lstStyle/>
          <a:p>
            <a:pPr marL="62865" marR="5080" indent="-50800">
              <a:spcBef>
                <a:spcPts val="100"/>
              </a:spcBef>
            </a:pPr>
            <a:r>
              <a:rPr lang="uk-UA" sz="1800" spc="-10" dirty="0" smtClean="0">
                <a:solidFill>
                  <a:schemeClr val="bg1"/>
                </a:solidFill>
                <a:latin typeface="Corbel"/>
                <a:cs typeface="Corbel"/>
              </a:rPr>
              <a:t> </a:t>
            </a:r>
            <a:r>
              <a:rPr lang="hu-HU" b="1" dirty="0">
                <a:solidFill>
                  <a:schemeClr val="bg1"/>
                </a:solidFill>
              </a:rPr>
              <a:t>– Пізнавальні: </a:t>
            </a:r>
            <a:r>
              <a:rPr lang="hu-HU" dirty="0">
                <a:solidFill>
                  <a:schemeClr val="bg1"/>
                </a:solidFill>
              </a:rPr>
              <a:t>поглиблення знань студентів в області фізики та геофізики</a:t>
            </a:r>
            <a:endParaRPr lang="ru-RU" dirty="0">
              <a:solidFill>
                <a:schemeClr val="bg1"/>
              </a:solidFill>
            </a:endParaRPr>
          </a:p>
          <a:p>
            <a:pPr marL="62865" marR="5080" indent="-50800">
              <a:lnSpc>
                <a:spcPct val="100000"/>
              </a:lnSpc>
              <a:spcBef>
                <a:spcPts val="100"/>
              </a:spcBef>
            </a:pPr>
            <a:endParaRPr sz="1800" dirty="0">
              <a:solidFill>
                <a:schemeClr val="bg1"/>
              </a:solidFill>
              <a:latin typeface="Corbel"/>
              <a:cs typeface="Corbel"/>
            </a:endParaRPr>
          </a:p>
        </p:txBody>
      </p:sp>
      <p:grpSp>
        <p:nvGrpSpPr>
          <p:cNvPr id="11" name="object 11"/>
          <p:cNvGrpSpPr/>
          <p:nvPr/>
        </p:nvGrpSpPr>
        <p:grpSpPr>
          <a:xfrm>
            <a:off x="433018" y="1947100"/>
            <a:ext cx="3185160" cy="2621915"/>
            <a:chOff x="433019" y="2039810"/>
            <a:chExt cx="3185160" cy="2621915"/>
          </a:xfrm>
        </p:grpSpPr>
        <p:sp>
          <p:nvSpPr>
            <p:cNvPr id="12" name="object 12"/>
            <p:cNvSpPr/>
            <p:nvPr/>
          </p:nvSpPr>
          <p:spPr>
            <a:xfrm>
              <a:off x="444131" y="2050923"/>
              <a:ext cx="3162935" cy="2599690"/>
            </a:xfrm>
            <a:custGeom>
              <a:avLst/>
              <a:gdLst/>
              <a:ahLst/>
              <a:cxnLst/>
              <a:rect l="l" t="t" r="r" b="b"/>
              <a:pathLst>
                <a:path w="3162935" h="2599690">
                  <a:moveTo>
                    <a:pt x="2729217" y="0"/>
                  </a:moveTo>
                  <a:lnTo>
                    <a:pt x="433260" y="0"/>
                  </a:lnTo>
                  <a:lnTo>
                    <a:pt x="386052" y="2541"/>
                  </a:lnTo>
                  <a:lnTo>
                    <a:pt x="340316" y="9990"/>
                  </a:lnTo>
                  <a:lnTo>
                    <a:pt x="296317" y="22082"/>
                  </a:lnTo>
                  <a:lnTo>
                    <a:pt x="254319" y="38553"/>
                  </a:lnTo>
                  <a:lnTo>
                    <a:pt x="214586" y="59139"/>
                  </a:lnTo>
                  <a:lnTo>
                    <a:pt x="177383" y="83576"/>
                  </a:lnTo>
                  <a:lnTo>
                    <a:pt x="142974" y="111599"/>
                  </a:lnTo>
                  <a:lnTo>
                    <a:pt x="111623" y="142944"/>
                  </a:lnTo>
                  <a:lnTo>
                    <a:pt x="83594" y="177347"/>
                  </a:lnTo>
                  <a:lnTo>
                    <a:pt x="59153" y="214545"/>
                  </a:lnTo>
                  <a:lnTo>
                    <a:pt x="38562" y="254272"/>
                  </a:lnTo>
                  <a:lnTo>
                    <a:pt x="22088" y="296265"/>
                  </a:lnTo>
                  <a:lnTo>
                    <a:pt x="9993" y="340260"/>
                  </a:lnTo>
                  <a:lnTo>
                    <a:pt x="2542" y="385991"/>
                  </a:lnTo>
                  <a:lnTo>
                    <a:pt x="0" y="433197"/>
                  </a:lnTo>
                  <a:lnTo>
                    <a:pt x="0" y="2166239"/>
                  </a:lnTo>
                  <a:lnTo>
                    <a:pt x="2542" y="2213444"/>
                  </a:lnTo>
                  <a:lnTo>
                    <a:pt x="9993" y="2259175"/>
                  </a:lnTo>
                  <a:lnTo>
                    <a:pt x="22088" y="2303170"/>
                  </a:lnTo>
                  <a:lnTo>
                    <a:pt x="38562" y="2345163"/>
                  </a:lnTo>
                  <a:lnTo>
                    <a:pt x="59153" y="2384890"/>
                  </a:lnTo>
                  <a:lnTo>
                    <a:pt x="83594" y="2422088"/>
                  </a:lnTo>
                  <a:lnTo>
                    <a:pt x="111623" y="2456491"/>
                  </a:lnTo>
                  <a:lnTo>
                    <a:pt x="142974" y="2487836"/>
                  </a:lnTo>
                  <a:lnTo>
                    <a:pt x="177383" y="2515859"/>
                  </a:lnTo>
                  <a:lnTo>
                    <a:pt x="214586" y="2540296"/>
                  </a:lnTo>
                  <a:lnTo>
                    <a:pt x="254319" y="2560882"/>
                  </a:lnTo>
                  <a:lnTo>
                    <a:pt x="296317" y="2577353"/>
                  </a:lnTo>
                  <a:lnTo>
                    <a:pt x="340316" y="2589445"/>
                  </a:lnTo>
                  <a:lnTo>
                    <a:pt x="386052" y="2596894"/>
                  </a:lnTo>
                  <a:lnTo>
                    <a:pt x="433260" y="2599435"/>
                  </a:lnTo>
                  <a:lnTo>
                    <a:pt x="2729217" y="2599435"/>
                  </a:lnTo>
                  <a:lnTo>
                    <a:pt x="2776423" y="2596894"/>
                  </a:lnTo>
                  <a:lnTo>
                    <a:pt x="2822160" y="2589445"/>
                  </a:lnTo>
                  <a:lnTo>
                    <a:pt x="2866161" y="2577353"/>
                  </a:lnTo>
                  <a:lnTo>
                    <a:pt x="2908163" y="2560882"/>
                  </a:lnTo>
                  <a:lnTo>
                    <a:pt x="2947901" y="2540296"/>
                  </a:lnTo>
                  <a:lnTo>
                    <a:pt x="2985111" y="2515859"/>
                  </a:lnTo>
                  <a:lnTo>
                    <a:pt x="3019527" y="2487836"/>
                  </a:lnTo>
                  <a:lnTo>
                    <a:pt x="3050885" y="2456491"/>
                  </a:lnTo>
                  <a:lnTo>
                    <a:pt x="3078920" y="2422088"/>
                  </a:lnTo>
                  <a:lnTo>
                    <a:pt x="3103368" y="2384890"/>
                  </a:lnTo>
                  <a:lnTo>
                    <a:pt x="3123965" y="2345163"/>
                  </a:lnTo>
                  <a:lnTo>
                    <a:pt x="3140445" y="2303170"/>
                  </a:lnTo>
                  <a:lnTo>
                    <a:pt x="3152544" y="2259175"/>
                  </a:lnTo>
                  <a:lnTo>
                    <a:pt x="3159997" y="2213444"/>
                  </a:lnTo>
                  <a:lnTo>
                    <a:pt x="3162541" y="2166239"/>
                  </a:lnTo>
                  <a:lnTo>
                    <a:pt x="3162541" y="433197"/>
                  </a:lnTo>
                  <a:lnTo>
                    <a:pt x="3159997" y="385991"/>
                  </a:lnTo>
                  <a:lnTo>
                    <a:pt x="3152544" y="340260"/>
                  </a:lnTo>
                  <a:lnTo>
                    <a:pt x="3140445" y="296265"/>
                  </a:lnTo>
                  <a:lnTo>
                    <a:pt x="3123965" y="254272"/>
                  </a:lnTo>
                  <a:lnTo>
                    <a:pt x="3103368" y="214545"/>
                  </a:lnTo>
                  <a:lnTo>
                    <a:pt x="3078920" y="177347"/>
                  </a:lnTo>
                  <a:lnTo>
                    <a:pt x="3050885" y="142944"/>
                  </a:lnTo>
                  <a:lnTo>
                    <a:pt x="3019527" y="111599"/>
                  </a:lnTo>
                  <a:lnTo>
                    <a:pt x="2985111" y="83576"/>
                  </a:lnTo>
                  <a:lnTo>
                    <a:pt x="2947901" y="59139"/>
                  </a:lnTo>
                  <a:lnTo>
                    <a:pt x="2908163" y="38553"/>
                  </a:lnTo>
                  <a:lnTo>
                    <a:pt x="2866161" y="22082"/>
                  </a:lnTo>
                  <a:lnTo>
                    <a:pt x="2822160" y="9990"/>
                  </a:lnTo>
                  <a:lnTo>
                    <a:pt x="2776423" y="2541"/>
                  </a:lnTo>
                  <a:lnTo>
                    <a:pt x="2729217" y="0"/>
                  </a:lnTo>
                  <a:close/>
                </a:path>
              </a:pathLst>
            </a:custGeom>
            <a:solidFill>
              <a:srgbClr val="4D1334"/>
            </a:solidFill>
          </p:spPr>
          <p:txBody>
            <a:bodyPr wrap="square" lIns="0" tIns="0" rIns="0" bIns="0" rtlCol="0"/>
            <a:lstStyle/>
            <a:p>
              <a:endParaRPr/>
            </a:p>
          </p:txBody>
        </p:sp>
        <p:sp>
          <p:nvSpPr>
            <p:cNvPr id="13" name="object 13"/>
            <p:cNvSpPr/>
            <p:nvPr/>
          </p:nvSpPr>
          <p:spPr>
            <a:xfrm>
              <a:off x="444131" y="2050923"/>
              <a:ext cx="3162935" cy="2599690"/>
            </a:xfrm>
            <a:custGeom>
              <a:avLst/>
              <a:gdLst/>
              <a:ahLst/>
              <a:cxnLst/>
              <a:rect l="l" t="t" r="r" b="b"/>
              <a:pathLst>
                <a:path w="3162935" h="2599690">
                  <a:moveTo>
                    <a:pt x="0" y="433197"/>
                  </a:moveTo>
                  <a:lnTo>
                    <a:pt x="2542" y="385991"/>
                  </a:lnTo>
                  <a:lnTo>
                    <a:pt x="9993" y="340260"/>
                  </a:lnTo>
                  <a:lnTo>
                    <a:pt x="22088" y="296265"/>
                  </a:lnTo>
                  <a:lnTo>
                    <a:pt x="38562" y="254272"/>
                  </a:lnTo>
                  <a:lnTo>
                    <a:pt x="59153" y="214545"/>
                  </a:lnTo>
                  <a:lnTo>
                    <a:pt x="83594" y="177347"/>
                  </a:lnTo>
                  <a:lnTo>
                    <a:pt x="111623" y="142944"/>
                  </a:lnTo>
                  <a:lnTo>
                    <a:pt x="142974" y="111599"/>
                  </a:lnTo>
                  <a:lnTo>
                    <a:pt x="177383" y="83576"/>
                  </a:lnTo>
                  <a:lnTo>
                    <a:pt x="214586" y="59139"/>
                  </a:lnTo>
                  <a:lnTo>
                    <a:pt x="254319" y="38553"/>
                  </a:lnTo>
                  <a:lnTo>
                    <a:pt x="296317" y="22082"/>
                  </a:lnTo>
                  <a:lnTo>
                    <a:pt x="340316" y="9990"/>
                  </a:lnTo>
                  <a:lnTo>
                    <a:pt x="386052" y="2541"/>
                  </a:lnTo>
                  <a:lnTo>
                    <a:pt x="433260" y="0"/>
                  </a:lnTo>
                  <a:lnTo>
                    <a:pt x="2729217" y="0"/>
                  </a:lnTo>
                  <a:lnTo>
                    <a:pt x="2776423" y="2541"/>
                  </a:lnTo>
                  <a:lnTo>
                    <a:pt x="2822160" y="9990"/>
                  </a:lnTo>
                  <a:lnTo>
                    <a:pt x="2866161" y="22082"/>
                  </a:lnTo>
                  <a:lnTo>
                    <a:pt x="2908163" y="38553"/>
                  </a:lnTo>
                  <a:lnTo>
                    <a:pt x="2947901" y="59139"/>
                  </a:lnTo>
                  <a:lnTo>
                    <a:pt x="2985111" y="83576"/>
                  </a:lnTo>
                  <a:lnTo>
                    <a:pt x="3019527" y="111599"/>
                  </a:lnTo>
                  <a:lnTo>
                    <a:pt x="3050885" y="142944"/>
                  </a:lnTo>
                  <a:lnTo>
                    <a:pt x="3078920" y="177347"/>
                  </a:lnTo>
                  <a:lnTo>
                    <a:pt x="3103368" y="214545"/>
                  </a:lnTo>
                  <a:lnTo>
                    <a:pt x="3123965" y="254272"/>
                  </a:lnTo>
                  <a:lnTo>
                    <a:pt x="3140445" y="296265"/>
                  </a:lnTo>
                  <a:lnTo>
                    <a:pt x="3152544" y="340260"/>
                  </a:lnTo>
                  <a:lnTo>
                    <a:pt x="3159997" y="385991"/>
                  </a:lnTo>
                  <a:lnTo>
                    <a:pt x="3162541" y="433197"/>
                  </a:lnTo>
                  <a:lnTo>
                    <a:pt x="3162541" y="2166239"/>
                  </a:lnTo>
                  <a:lnTo>
                    <a:pt x="3159997" y="2213444"/>
                  </a:lnTo>
                  <a:lnTo>
                    <a:pt x="3152544" y="2259175"/>
                  </a:lnTo>
                  <a:lnTo>
                    <a:pt x="3140445" y="2303170"/>
                  </a:lnTo>
                  <a:lnTo>
                    <a:pt x="3123965" y="2345163"/>
                  </a:lnTo>
                  <a:lnTo>
                    <a:pt x="3103368" y="2384890"/>
                  </a:lnTo>
                  <a:lnTo>
                    <a:pt x="3078920" y="2422088"/>
                  </a:lnTo>
                  <a:lnTo>
                    <a:pt x="3050885" y="2456491"/>
                  </a:lnTo>
                  <a:lnTo>
                    <a:pt x="3019527" y="2487836"/>
                  </a:lnTo>
                  <a:lnTo>
                    <a:pt x="2985111" y="2515859"/>
                  </a:lnTo>
                  <a:lnTo>
                    <a:pt x="2947901" y="2540296"/>
                  </a:lnTo>
                  <a:lnTo>
                    <a:pt x="2908163" y="2560882"/>
                  </a:lnTo>
                  <a:lnTo>
                    <a:pt x="2866161" y="2577353"/>
                  </a:lnTo>
                  <a:lnTo>
                    <a:pt x="2822160" y="2589445"/>
                  </a:lnTo>
                  <a:lnTo>
                    <a:pt x="2776423" y="2596894"/>
                  </a:lnTo>
                  <a:lnTo>
                    <a:pt x="2729217" y="2599435"/>
                  </a:lnTo>
                  <a:lnTo>
                    <a:pt x="433260" y="2599435"/>
                  </a:lnTo>
                  <a:lnTo>
                    <a:pt x="386052" y="2596894"/>
                  </a:lnTo>
                  <a:lnTo>
                    <a:pt x="340316" y="2589445"/>
                  </a:lnTo>
                  <a:lnTo>
                    <a:pt x="296317" y="2577353"/>
                  </a:lnTo>
                  <a:lnTo>
                    <a:pt x="254319" y="2560882"/>
                  </a:lnTo>
                  <a:lnTo>
                    <a:pt x="214586" y="2540296"/>
                  </a:lnTo>
                  <a:lnTo>
                    <a:pt x="177383" y="2515859"/>
                  </a:lnTo>
                  <a:lnTo>
                    <a:pt x="142974" y="2487836"/>
                  </a:lnTo>
                  <a:lnTo>
                    <a:pt x="111623" y="2456491"/>
                  </a:lnTo>
                  <a:lnTo>
                    <a:pt x="83594" y="2422088"/>
                  </a:lnTo>
                  <a:lnTo>
                    <a:pt x="59153" y="2384890"/>
                  </a:lnTo>
                  <a:lnTo>
                    <a:pt x="38562" y="2345163"/>
                  </a:lnTo>
                  <a:lnTo>
                    <a:pt x="22088" y="2303170"/>
                  </a:lnTo>
                  <a:lnTo>
                    <a:pt x="9993" y="2259175"/>
                  </a:lnTo>
                  <a:lnTo>
                    <a:pt x="2542" y="2213444"/>
                  </a:lnTo>
                  <a:lnTo>
                    <a:pt x="0" y="2166239"/>
                  </a:lnTo>
                  <a:lnTo>
                    <a:pt x="0" y="433197"/>
                  </a:lnTo>
                  <a:close/>
                </a:path>
              </a:pathLst>
            </a:custGeom>
            <a:ln w="22225">
              <a:solidFill>
                <a:srgbClr val="360A22"/>
              </a:solidFill>
            </a:ln>
          </p:spPr>
          <p:txBody>
            <a:bodyPr wrap="square" lIns="0" tIns="0" rIns="0" bIns="0" rtlCol="0"/>
            <a:lstStyle/>
            <a:p>
              <a:endParaRPr/>
            </a:p>
          </p:txBody>
        </p:sp>
      </p:grpSp>
      <p:sp>
        <p:nvSpPr>
          <p:cNvPr id="14" name="object 14"/>
          <p:cNvSpPr txBox="1"/>
          <p:nvPr/>
        </p:nvSpPr>
        <p:spPr>
          <a:xfrm>
            <a:off x="533399" y="1958213"/>
            <a:ext cx="3073273" cy="2777683"/>
          </a:xfrm>
          <a:prstGeom prst="rect">
            <a:avLst/>
          </a:prstGeom>
        </p:spPr>
        <p:txBody>
          <a:bodyPr vert="horz" wrap="square" lIns="0" tIns="12700" rIns="0" bIns="0" rtlCol="0">
            <a:spAutoFit/>
          </a:bodyPr>
          <a:lstStyle/>
          <a:p>
            <a:pPr marL="12700" marR="5080">
              <a:spcBef>
                <a:spcPts val="100"/>
              </a:spcBef>
            </a:pPr>
            <a:r>
              <a:rPr lang="uk-UA" sz="1800" b="1" spc="-10" dirty="0" smtClean="0">
                <a:solidFill>
                  <a:srgbClr val="FFFFFF"/>
                </a:solidFill>
                <a:latin typeface="Corbel"/>
                <a:cs typeface="Corbel"/>
              </a:rPr>
              <a:t> </a:t>
            </a:r>
            <a:r>
              <a:rPr lang="hu-HU" sz="2000" b="1" dirty="0">
                <a:solidFill>
                  <a:schemeClr val="bg1"/>
                </a:solidFill>
              </a:rPr>
              <a:t>– Методичні: </a:t>
            </a:r>
            <a:endParaRPr lang="uk-UA" sz="2000" b="1" dirty="0" smtClean="0">
              <a:solidFill>
                <a:schemeClr val="bg1"/>
              </a:solidFill>
            </a:endParaRPr>
          </a:p>
          <a:p>
            <a:pPr marL="12700" marR="5080">
              <a:spcBef>
                <a:spcPts val="100"/>
              </a:spcBef>
            </a:pPr>
            <a:r>
              <a:rPr lang="hu-HU" sz="2000" b="1" dirty="0" smtClean="0">
                <a:solidFill>
                  <a:schemeClr val="bg1"/>
                </a:solidFill>
              </a:rPr>
              <a:t>викласти </a:t>
            </a:r>
            <a:r>
              <a:rPr lang="hu-HU" sz="2000" b="1" dirty="0">
                <a:solidFill>
                  <a:schemeClr val="bg1"/>
                </a:solidFill>
              </a:rPr>
              <a:t>методологічні особливості вивчення предмету </a:t>
            </a:r>
            <a:r>
              <a:rPr lang="uk-UA" sz="2000" b="1" dirty="0" smtClean="0">
                <a:solidFill>
                  <a:schemeClr val="bg1"/>
                </a:solidFill>
              </a:rPr>
              <a:t> фізики та основ </a:t>
            </a:r>
            <a:r>
              <a:rPr lang="hu-HU" sz="2000" b="1" dirty="0" smtClean="0">
                <a:solidFill>
                  <a:schemeClr val="bg1"/>
                </a:solidFill>
              </a:rPr>
              <a:t>геофізики </a:t>
            </a:r>
            <a:r>
              <a:rPr lang="uk-UA" sz="2000" b="1" dirty="0" smtClean="0">
                <a:solidFill>
                  <a:schemeClr val="bg1"/>
                </a:solidFill>
              </a:rPr>
              <a:t>,</a:t>
            </a:r>
            <a:r>
              <a:rPr lang="hu-HU" sz="2000" b="1" dirty="0" smtClean="0">
                <a:solidFill>
                  <a:schemeClr val="bg1"/>
                </a:solidFill>
              </a:rPr>
              <a:t> </a:t>
            </a:r>
            <a:r>
              <a:rPr lang="hu-HU" sz="2000" b="1" dirty="0">
                <a:solidFill>
                  <a:schemeClr val="bg1"/>
                </a:solidFill>
              </a:rPr>
              <a:t>проведення геофізичних досліджень.</a:t>
            </a:r>
            <a:endParaRPr lang="ru-RU" sz="2000" b="1" dirty="0">
              <a:solidFill>
                <a:schemeClr val="bg1"/>
              </a:solidFill>
            </a:endParaRPr>
          </a:p>
          <a:p>
            <a:pPr marL="12700" marR="5080">
              <a:lnSpc>
                <a:spcPct val="100000"/>
              </a:lnSpc>
              <a:spcBef>
                <a:spcPts val="100"/>
              </a:spcBef>
            </a:pPr>
            <a:endParaRPr sz="1800" b="1" dirty="0">
              <a:latin typeface="Corbel"/>
              <a:cs typeface="Corbel"/>
            </a:endParaRPr>
          </a:p>
        </p:txBody>
      </p:sp>
      <p:grpSp>
        <p:nvGrpSpPr>
          <p:cNvPr id="15" name="object 15"/>
          <p:cNvGrpSpPr/>
          <p:nvPr/>
        </p:nvGrpSpPr>
        <p:grpSpPr>
          <a:xfrm>
            <a:off x="4338764" y="5005006"/>
            <a:ext cx="3575685" cy="1864360"/>
            <a:chOff x="4338764" y="5005006"/>
            <a:chExt cx="3575685" cy="1864360"/>
          </a:xfrm>
        </p:grpSpPr>
        <p:sp>
          <p:nvSpPr>
            <p:cNvPr id="16" name="object 16"/>
            <p:cNvSpPr/>
            <p:nvPr/>
          </p:nvSpPr>
          <p:spPr>
            <a:xfrm>
              <a:off x="4349877" y="5016119"/>
              <a:ext cx="3553460" cy="1842135"/>
            </a:xfrm>
            <a:custGeom>
              <a:avLst/>
              <a:gdLst/>
              <a:ahLst/>
              <a:cxnLst/>
              <a:rect l="l" t="t" r="r" b="b"/>
              <a:pathLst>
                <a:path w="3553459" h="1842134">
                  <a:moveTo>
                    <a:pt x="3299587" y="0"/>
                  </a:moveTo>
                  <a:lnTo>
                    <a:pt x="253619" y="0"/>
                  </a:lnTo>
                  <a:lnTo>
                    <a:pt x="208061" y="4085"/>
                  </a:lnTo>
                  <a:lnTo>
                    <a:pt x="165169" y="15865"/>
                  </a:lnTo>
                  <a:lnTo>
                    <a:pt x="125664" y="34623"/>
                  </a:lnTo>
                  <a:lnTo>
                    <a:pt x="90263" y="59644"/>
                  </a:lnTo>
                  <a:lnTo>
                    <a:pt x="59686" y="90210"/>
                  </a:lnTo>
                  <a:lnTo>
                    <a:pt x="34652" y="125607"/>
                  </a:lnTo>
                  <a:lnTo>
                    <a:pt x="15880" y="165118"/>
                  </a:lnTo>
                  <a:lnTo>
                    <a:pt x="4089" y="208027"/>
                  </a:lnTo>
                  <a:lnTo>
                    <a:pt x="0" y="253618"/>
                  </a:lnTo>
                  <a:lnTo>
                    <a:pt x="0" y="1588261"/>
                  </a:lnTo>
                  <a:lnTo>
                    <a:pt x="4089" y="1633849"/>
                  </a:lnTo>
                  <a:lnTo>
                    <a:pt x="15880" y="1676757"/>
                  </a:lnTo>
                  <a:lnTo>
                    <a:pt x="34652" y="1716267"/>
                  </a:lnTo>
                  <a:lnTo>
                    <a:pt x="59686" y="1751664"/>
                  </a:lnTo>
                  <a:lnTo>
                    <a:pt x="90263" y="1782232"/>
                  </a:lnTo>
                  <a:lnTo>
                    <a:pt x="125664" y="1807254"/>
                  </a:lnTo>
                  <a:lnTo>
                    <a:pt x="165169" y="1826013"/>
                  </a:lnTo>
                  <a:lnTo>
                    <a:pt x="208061" y="1837794"/>
                  </a:lnTo>
                  <a:lnTo>
                    <a:pt x="253619" y="1841881"/>
                  </a:lnTo>
                  <a:lnTo>
                    <a:pt x="3299587" y="1841881"/>
                  </a:lnTo>
                  <a:lnTo>
                    <a:pt x="3345144" y="1837794"/>
                  </a:lnTo>
                  <a:lnTo>
                    <a:pt x="3388036" y="1826013"/>
                  </a:lnTo>
                  <a:lnTo>
                    <a:pt x="3427541" y="1807254"/>
                  </a:lnTo>
                  <a:lnTo>
                    <a:pt x="3462942" y="1782232"/>
                  </a:lnTo>
                  <a:lnTo>
                    <a:pt x="3493519" y="1751664"/>
                  </a:lnTo>
                  <a:lnTo>
                    <a:pt x="3518553" y="1716267"/>
                  </a:lnTo>
                  <a:lnTo>
                    <a:pt x="3537325" y="1676757"/>
                  </a:lnTo>
                  <a:lnTo>
                    <a:pt x="3549116" y="1633849"/>
                  </a:lnTo>
                  <a:lnTo>
                    <a:pt x="3553205" y="1588261"/>
                  </a:lnTo>
                  <a:lnTo>
                    <a:pt x="3553205" y="253618"/>
                  </a:lnTo>
                  <a:lnTo>
                    <a:pt x="3549116" y="208027"/>
                  </a:lnTo>
                  <a:lnTo>
                    <a:pt x="3537325" y="165118"/>
                  </a:lnTo>
                  <a:lnTo>
                    <a:pt x="3518553" y="125607"/>
                  </a:lnTo>
                  <a:lnTo>
                    <a:pt x="3493519" y="90210"/>
                  </a:lnTo>
                  <a:lnTo>
                    <a:pt x="3462942" y="59644"/>
                  </a:lnTo>
                  <a:lnTo>
                    <a:pt x="3427541" y="34623"/>
                  </a:lnTo>
                  <a:lnTo>
                    <a:pt x="3388036" y="15865"/>
                  </a:lnTo>
                  <a:lnTo>
                    <a:pt x="3345144" y="4085"/>
                  </a:lnTo>
                  <a:lnTo>
                    <a:pt x="3299587" y="0"/>
                  </a:lnTo>
                  <a:close/>
                </a:path>
              </a:pathLst>
            </a:custGeom>
            <a:solidFill>
              <a:srgbClr val="4D1334"/>
            </a:solidFill>
          </p:spPr>
          <p:txBody>
            <a:bodyPr wrap="square" lIns="0" tIns="0" rIns="0" bIns="0" rtlCol="0"/>
            <a:lstStyle/>
            <a:p>
              <a:endParaRPr/>
            </a:p>
          </p:txBody>
        </p:sp>
        <p:sp>
          <p:nvSpPr>
            <p:cNvPr id="17" name="object 17"/>
            <p:cNvSpPr/>
            <p:nvPr/>
          </p:nvSpPr>
          <p:spPr>
            <a:xfrm>
              <a:off x="4349877" y="5016119"/>
              <a:ext cx="3553460" cy="1842135"/>
            </a:xfrm>
            <a:custGeom>
              <a:avLst/>
              <a:gdLst/>
              <a:ahLst/>
              <a:cxnLst/>
              <a:rect l="l" t="t" r="r" b="b"/>
              <a:pathLst>
                <a:path w="3553459" h="1842134">
                  <a:moveTo>
                    <a:pt x="0" y="253618"/>
                  </a:moveTo>
                  <a:lnTo>
                    <a:pt x="4089" y="208027"/>
                  </a:lnTo>
                  <a:lnTo>
                    <a:pt x="15880" y="165118"/>
                  </a:lnTo>
                  <a:lnTo>
                    <a:pt x="34652" y="125607"/>
                  </a:lnTo>
                  <a:lnTo>
                    <a:pt x="59686" y="90210"/>
                  </a:lnTo>
                  <a:lnTo>
                    <a:pt x="90263" y="59644"/>
                  </a:lnTo>
                  <a:lnTo>
                    <a:pt x="125664" y="34623"/>
                  </a:lnTo>
                  <a:lnTo>
                    <a:pt x="165169" y="15865"/>
                  </a:lnTo>
                  <a:lnTo>
                    <a:pt x="208061" y="4085"/>
                  </a:lnTo>
                  <a:lnTo>
                    <a:pt x="253619" y="0"/>
                  </a:lnTo>
                  <a:lnTo>
                    <a:pt x="3299587" y="0"/>
                  </a:lnTo>
                  <a:lnTo>
                    <a:pt x="3345144" y="4085"/>
                  </a:lnTo>
                  <a:lnTo>
                    <a:pt x="3388036" y="15865"/>
                  </a:lnTo>
                  <a:lnTo>
                    <a:pt x="3427541" y="34623"/>
                  </a:lnTo>
                  <a:lnTo>
                    <a:pt x="3462942" y="59644"/>
                  </a:lnTo>
                  <a:lnTo>
                    <a:pt x="3493519" y="90210"/>
                  </a:lnTo>
                  <a:lnTo>
                    <a:pt x="3518553" y="125607"/>
                  </a:lnTo>
                  <a:lnTo>
                    <a:pt x="3537325" y="165118"/>
                  </a:lnTo>
                  <a:lnTo>
                    <a:pt x="3549116" y="208027"/>
                  </a:lnTo>
                  <a:lnTo>
                    <a:pt x="3553205" y="253618"/>
                  </a:lnTo>
                  <a:lnTo>
                    <a:pt x="3553205" y="1588261"/>
                  </a:lnTo>
                  <a:lnTo>
                    <a:pt x="3549116" y="1633849"/>
                  </a:lnTo>
                  <a:lnTo>
                    <a:pt x="3537325" y="1676757"/>
                  </a:lnTo>
                  <a:lnTo>
                    <a:pt x="3518553" y="1716267"/>
                  </a:lnTo>
                  <a:lnTo>
                    <a:pt x="3493519" y="1751664"/>
                  </a:lnTo>
                  <a:lnTo>
                    <a:pt x="3462942" y="1782232"/>
                  </a:lnTo>
                  <a:lnTo>
                    <a:pt x="3427541" y="1807254"/>
                  </a:lnTo>
                  <a:lnTo>
                    <a:pt x="3388036" y="1826013"/>
                  </a:lnTo>
                  <a:lnTo>
                    <a:pt x="3345144" y="1837794"/>
                  </a:lnTo>
                  <a:lnTo>
                    <a:pt x="3299587" y="1841881"/>
                  </a:lnTo>
                  <a:lnTo>
                    <a:pt x="253619" y="1841881"/>
                  </a:lnTo>
                  <a:lnTo>
                    <a:pt x="208061" y="1837794"/>
                  </a:lnTo>
                  <a:lnTo>
                    <a:pt x="165169" y="1826013"/>
                  </a:lnTo>
                  <a:lnTo>
                    <a:pt x="125664" y="1807254"/>
                  </a:lnTo>
                  <a:lnTo>
                    <a:pt x="90263" y="1782232"/>
                  </a:lnTo>
                  <a:lnTo>
                    <a:pt x="59686" y="1751664"/>
                  </a:lnTo>
                  <a:lnTo>
                    <a:pt x="34652" y="1716267"/>
                  </a:lnTo>
                  <a:lnTo>
                    <a:pt x="15880" y="1676757"/>
                  </a:lnTo>
                  <a:lnTo>
                    <a:pt x="4089" y="1633849"/>
                  </a:lnTo>
                  <a:lnTo>
                    <a:pt x="0" y="1588261"/>
                  </a:lnTo>
                  <a:lnTo>
                    <a:pt x="0" y="253618"/>
                  </a:lnTo>
                  <a:close/>
                </a:path>
              </a:pathLst>
            </a:custGeom>
            <a:ln w="22224">
              <a:solidFill>
                <a:srgbClr val="360A22"/>
              </a:solidFill>
            </a:ln>
          </p:spPr>
          <p:txBody>
            <a:bodyPr wrap="square" lIns="0" tIns="0" rIns="0" bIns="0" rtlCol="0"/>
            <a:lstStyle/>
            <a:p>
              <a:endParaRPr/>
            </a:p>
          </p:txBody>
        </p:sp>
      </p:grpSp>
      <p:sp>
        <p:nvSpPr>
          <p:cNvPr id="18" name="object 18"/>
          <p:cNvSpPr txBox="1"/>
          <p:nvPr/>
        </p:nvSpPr>
        <p:spPr>
          <a:xfrm>
            <a:off x="4589907" y="5118679"/>
            <a:ext cx="3073400" cy="1397819"/>
          </a:xfrm>
          <a:prstGeom prst="rect">
            <a:avLst/>
          </a:prstGeom>
        </p:spPr>
        <p:txBody>
          <a:bodyPr vert="horz" wrap="square" lIns="0" tIns="12700" rIns="0" bIns="0" rtlCol="0">
            <a:spAutoFit/>
          </a:bodyPr>
          <a:lstStyle/>
          <a:p>
            <a:pPr marL="12700" marR="5080" indent="265430">
              <a:lnSpc>
                <a:spcPct val="100000"/>
              </a:lnSpc>
              <a:spcBef>
                <a:spcPts val="100"/>
              </a:spcBef>
            </a:pPr>
            <a:r>
              <a:rPr lang="hu-HU" b="1" dirty="0">
                <a:solidFill>
                  <a:schemeClr val="bg1"/>
                </a:solidFill>
              </a:rPr>
              <a:t>– Практичні:</a:t>
            </a:r>
            <a:r>
              <a:rPr lang="hu-HU" dirty="0">
                <a:solidFill>
                  <a:schemeClr val="bg1"/>
                </a:solidFill>
              </a:rPr>
              <a:t> вдосконалення у студентів навиків геофізичних методів моніторингу навколишнього середовища.</a:t>
            </a:r>
            <a:endParaRPr sz="1800" dirty="0">
              <a:solidFill>
                <a:schemeClr val="bg1"/>
              </a:solidFill>
              <a:latin typeface="Corbel"/>
              <a:cs typeface="Corbel"/>
            </a:endParaRPr>
          </a:p>
        </p:txBody>
      </p:sp>
      <p:grpSp>
        <p:nvGrpSpPr>
          <p:cNvPr id="19" name="object 19"/>
          <p:cNvGrpSpPr/>
          <p:nvPr/>
        </p:nvGrpSpPr>
        <p:grpSpPr>
          <a:xfrm>
            <a:off x="3595560" y="2340165"/>
            <a:ext cx="5167630" cy="1832610"/>
            <a:chOff x="3595560" y="2340165"/>
            <a:chExt cx="5167630" cy="1832610"/>
          </a:xfrm>
        </p:grpSpPr>
        <p:sp>
          <p:nvSpPr>
            <p:cNvPr id="20" name="object 20"/>
            <p:cNvSpPr/>
            <p:nvPr/>
          </p:nvSpPr>
          <p:spPr>
            <a:xfrm>
              <a:off x="7903082" y="3676522"/>
              <a:ext cx="848994" cy="485140"/>
            </a:xfrm>
            <a:custGeom>
              <a:avLst/>
              <a:gdLst/>
              <a:ahLst/>
              <a:cxnLst/>
              <a:rect l="l" t="t" r="r" b="b"/>
              <a:pathLst>
                <a:path w="848995" h="485139">
                  <a:moveTo>
                    <a:pt x="606678" y="0"/>
                  </a:moveTo>
                  <a:lnTo>
                    <a:pt x="606678" y="121157"/>
                  </a:lnTo>
                  <a:lnTo>
                    <a:pt x="0" y="121157"/>
                  </a:lnTo>
                  <a:lnTo>
                    <a:pt x="0" y="363474"/>
                  </a:lnTo>
                  <a:lnTo>
                    <a:pt x="606678" y="363474"/>
                  </a:lnTo>
                  <a:lnTo>
                    <a:pt x="606678" y="484631"/>
                  </a:lnTo>
                  <a:lnTo>
                    <a:pt x="848995" y="242315"/>
                  </a:lnTo>
                  <a:lnTo>
                    <a:pt x="606678" y="0"/>
                  </a:lnTo>
                  <a:close/>
                </a:path>
              </a:pathLst>
            </a:custGeom>
            <a:solidFill>
              <a:srgbClr val="FF0000"/>
            </a:solidFill>
          </p:spPr>
          <p:txBody>
            <a:bodyPr wrap="square" lIns="0" tIns="0" rIns="0" bIns="0" rtlCol="0"/>
            <a:lstStyle/>
            <a:p>
              <a:endParaRPr/>
            </a:p>
          </p:txBody>
        </p:sp>
        <p:sp>
          <p:nvSpPr>
            <p:cNvPr id="21" name="object 21"/>
            <p:cNvSpPr/>
            <p:nvPr/>
          </p:nvSpPr>
          <p:spPr>
            <a:xfrm>
              <a:off x="7903082" y="3676522"/>
              <a:ext cx="848994" cy="485140"/>
            </a:xfrm>
            <a:custGeom>
              <a:avLst/>
              <a:gdLst/>
              <a:ahLst/>
              <a:cxnLst/>
              <a:rect l="l" t="t" r="r" b="b"/>
              <a:pathLst>
                <a:path w="848995" h="485139">
                  <a:moveTo>
                    <a:pt x="0" y="121157"/>
                  </a:moveTo>
                  <a:lnTo>
                    <a:pt x="606678" y="121157"/>
                  </a:lnTo>
                  <a:lnTo>
                    <a:pt x="606678" y="0"/>
                  </a:lnTo>
                  <a:lnTo>
                    <a:pt x="848995" y="242315"/>
                  </a:lnTo>
                  <a:lnTo>
                    <a:pt x="606678" y="484631"/>
                  </a:lnTo>
                  <a:lnTo>
                    <a:pt x="606678" y="363474"/>
                  </a:lnTo>
                  <a:lnTo>
                    <a:pt x="0" y="363474"/>
                  </a:lnTo>
                  <a:lnTo>
                    <a:pt x="0" y="121157"/>
                  </a:lnTo>
                  <a:close/>
                </a:path>
              </a:pathLst>
            </a:custGeom>
            <a:ln w="22225">
              <a:solidFill>
                <a:srgbClr val="360A22"/>
              </a:solidFill>
            </a:ln>
          </p:spPr>
          <p:txBody>
            <a:bodyPr wrap="square" lIns="0" tIns="0" rIns="0" bIns="0" rtlCol="0"/>
            <a:lstStyle/>
            <a:p>
              <a:endParaRPr/>
            </a:p>
          </p:txBody>
        </p:sp>
        <p:sp>
          <p:nvSpPr>
            <p:cNvPr id="22" name="object 22"/>
            <p:cNvSpPr/>
            <p:nvPr/>
          </p:nvSpPr>
          <p:spPr>
            <a:xfrm>
              <a:off x="3606672" y="3676522"/>
              <a:ext cx="978535" cy="485140"/>
            </a:xfrm>
            <a:custGeom>
              <a:avLst/>
              <a:gdLst/>
              <a:ahLst/>
              <a:cxnLst/>
              <a:rect l="l" t="t" r="r" b="b"/>
              <a:pathLst>
                <a:path w="978535" h="485139">
                  <a:moveTo>
                    <a:pt x="242315" y="0"/>
                  </a:moveTo>
                  <a:lnTo>
                    <a:pt x="0" y="242315"/>
                  </a:lnTo>
                  <a:lnTo>
                    <a:pt x="242315" y="484631"/>
                  </a:lnTo>
                  <a:lnTo>
                    <a:pt x="242315" y="363474"/>
                  </a:lnTo>
                  <a:lnTo>
                    <a:pt x="978407" y="363474"/>
                  </a:lnTo>
                  <a:lnTo>
                    <a:pt x="978407" y="121157"/>
                  </a:lnTo>
                  <a:lnTo>
                    <a:pt x="242315" y="121157"/>
                  </a:lnTo>
                  <a:lnTo>
                    <a:pt x="242315" y="0"/>
                  </a:lnTo>
                  <a:close/>
                </a:path>
              </a:pathLst>
            </a:custGeom>
            <a:solidFill>
              <a:srgbClr val="FF0000"/>
            </a:solidFill>
          </p:spPr>
          <p:txBody>
            <a:bodyPr wrap="square" lIns="0" tIns="0" rIns="0" bIns="0" rtlCol="0"/>
            <a:lstStyle/>
            <a:p>
              <a:endParaRPr/>
            </a:p>
          </p:txBody>
        </p:sp>
        <p:sp>
          <p:nvSpPr>
            <p:cNvPr id="23" name="object 23"/>
            <p:cNvSpPr/>
            <p:nvPr/>
          </p:nvSpPr>
          <p:spPr>
            <a:xfrm>
              <a:off x="3606672" y="3676522"/>
              <a:ext cx="978535" cy="485140"/>
            </a:xfrm>
            <a:custGeom>
              <a:avLst/>
              <a:gdLst/>
              <a:ahLst/>
              <a:cxnLst/>
              <a:rect l="l" t="t" r="r" b="b"/>
              <a:pathLst>
                <a:path w="978535" h="485139">
                  <a:moveTo>
                    <a:pt x="0" y="242315"/>
                  </a:moveTo>
                  <a:lnTo>
                    <a:pt x="242315" y="0"/>
                  </a:lnTo>
                  <a:lnTo>
                    <a:pt x="242315" y="121157"/>
                  </a:lnTo>
                  <a:lnTo>
                    <a:pt x="978407" y="121157"/>
                  </a:lnTo>
                  <a:lnTo>
                    <a:pt x="978407" y="363474"/>
                  </a:lnTo>
                  <a:lnTo>
                    <a:pt x="242315" y="363474"/>
                  </a:lnTo>
                  <a:lnTo>
                    <a:pt x="242315" y="484631"/>
                  </a:lnTo>
                  <a:lnTo>
                    <a:pt x="0" y="242315"/>
                  </a:lnTo>
                  <a:close/>
                </a:path>
              </a:pathLst>
            </a:custGeom>
            <a:ln w="22225">
              <a:solidFill>
                <a:srgbClr val="360A22"/>
              </a:solidFill>
            </a:ln>
          </p:spPr>
          <p:txBody>
            <a:bodyPr wrap="square" lIns="0" tIns="0" rIns="0" bIns="0" rtlCol="0"/>
            <a:lstStyle/>
            <a:p>
              <a:endParaRPr/>
            </a:p>
          </p:txBody>
        </p:sp>
        <p:sp>
          <p:nvSpPr>
            <p:cNvPr id="24" name="object 24"/>
            <p:cNvSpPr/>
            <p:nvPr/>
          </p:nvSpPr>
          <p:spPr>
            <a:xfrm>
              <a:off x="6001765" y="2351277"/>
              <a:ext cx="485140" cy="470534"/>
            </a:xfrm>
            <a:custGeom>
              <a:avLst/>
              <a:gdLst/>
              <a:ahLst/>
              <a:cxnLst/>
              <a:rect l="l" t="t" r="r" b="b"/>
              <a:pathLst>
                <a:path w="485139" h="470535">
                  <a:moveTo>
                    <a:pt x="363474" y="0"/>
                  </a:moveTo>
                  <a:lnTo>
                    <a:pt x="121158" y="0"/>
                  </a:lnTo>
                  <a:lnTo>
                    <a:pt x="121158" y="235204"/>
                  </a:lnTo>
                  <a:lnTo>
                    <a:pt x="0" y="235204"/>
                  </a:lnTo>
                  <a:lnTo>
                    <a:pt x="242316" y="470281"/>
                  </a:lnTo>
                  <a:lnTo>
                    <a:pt x="484632" y="235204"/>
                  </a:lnTo>
                  <a:lnTo>
                    <a:pt x="363474" y="235204"/>
                  </a:lnTo>
                  <a:lnTo>
                    <a:pt x="363474" y="0"/>
                  </a:lnTo>
                  <a:close/>
                </a:path>
              </a:pathLst>
            </a:custGeom>
            <a:solidFill>
              <a:srgbClr val="FF0000"/>
            </a:solidFill>
          </p:spPr>
          <p:txBody>
            <a:bodyPr wrap="square" lIns="0" tIns="0" rIns="0" bIns="0" rtlCol="0"/>
            <a:lstStyle/>
            <a:p>
              <a:endParaRPr/>
            </a:p>
          </p:txBody>
        </p:sp>
        <p:sp>
          <p:nvSpPr>
            <p:cNvPr id="25" name="object 25"/>
            <p:cNvSpPr/>
            <p:nvPr/>
          </p:nvSpPr>
          <p:spPr>
            <a:xfrm>
              <a:off x="6001765" y="2351277"/>
              <a:ext cx="485140" cy="470534"/>
            </a:xfrm>
            <a:custGeom>
              <a:avLst/>
              <a:gdLst/>
              <a:ahLst/>
              <a:cxnLst/>
              <a:rect l="l" t="t" r="r" b="b"/>
              <a:pathLst>
                <a:path w="485139" h="470535">
                  <a:moveTo>
                    <a:pt x="0" y="235204"/>
                  </a:moveTo>
                  <a:lnTo>
                    <a:pt x="121158" y="235204"/>
                  </a:lnTo>
                  <a:lnTo>
                    <a:pt x="121158" y="0"/>
                  </a:lnTo>
                  <a:lnTo>
                    <a:pt x="363474" y="0"/>
                  </a:lnTo>
                  <a:lnTo>
                    <a:pt x="363474" y="235204"/>
                  </a:lnTo>
                  <a:lnTo>
                    <a:pt x="484632" y="235204"/>
                  </a:lnTo>
                  <a:lnTo>
                    <a:pt x="242316" y="470281"/>
                  </a:lnTo>
                  <a:lnTo>
                    <a:pt x="0" y="235204"/>
                  </a:lnTo>
                  <a:close/>
                </a:path>
              </a:pathLst>
            </a:custGeom>
            <a:ln w="22225">
              <a:solidFill>
                <a:srgbClr val="360A22"/>
              </a:solidFill>
            </a:ln>
          </p:spPr>
          <p:txBody>
            <a:bodyPr wrap="square" lIns="0" tIns="0" rIns="0" bIns="0" rtlCol="0"/>
            <a:lstStyle/>
            <a:p>
              <a:endParaRPr/>
            </a:p>
          </p:txBody>
        </p:sp>
      </p:grpSp>
      <p:grpSp>
        <p:nvGrpSpPr>
          <p:cNvPr id="26" name="object 26"/>
          <p:cNvGrpSpPr/>
          <p:nvPr/>
        </p:nvGrpSpPr>
        <p:grpSpPr>
          <a:xfrm>
            <a:off x="5990653" y="4671885"/>
            <a:ext cx="507365" cy="492759"/>
            <a:chOff x="5990653" y="4671885"/>
            <a:chExt cx="507365" cy="492759"/>
          </a:xfrm>
        </p:grpSpPr>
        <p:sp>
          <p:nvSpPr>
            <p:cNvPr id="27" name="object 27"/>
            <p:cNvSpPr/>
            <p:nvPr/>
          </p:nvSpPr>
          <p:spPr>
            <a:xfrm>
              <a:off x="6001765" y="4682997"/>
              <a:ext cx="485140" cy="470534"/>
            </a:xfrm>
            <a:custGeom>
              <a:avLst/>
              <a:gdLst/>
              <a:ahLst/>
              <a:cxnLst/>
              <a:rect l="l" t="t" r="r" b="b"/>
              <a:pathLst>
                <a:path w="485139" h="470535">
                  <a:moveTo>
                    <a:pt x="242316" y="0"/>
                  </a:moveTo>
                  <a:lnTo>
                    <a:pt x="0" y="235203"/>
                  </a:lnTo>
                  <a:lnTo>
                    <a:pt x="121158" y="235203"/>
                  </a:lnTo>
                  <a:lnTo>
                    <a:pt x="121158" y="470281"/>
                  </a:lnTo>
                  <a:lnTo>
                    <a:pt x="363474" y="470281"/>
                  </a:lnTo>
                  <a:lnTo>
                    <a:pt x="363474" y="235203"/>
                  </a:lnTo>
                  <a:lnTo>
                    <a:pt x="484632" y="235203"/>
                  </a:lnTo>
                  <a:lnTo>
                    <a:pt x="242316" y="0"/>
                  </a:lnTo>
                  <a:close/>
                </a:path>
              </a:pathLst>
            </a:custGeom>
            <a:solidFill>
              <a:srgbClr val="FF0000"/>
            </a:solidFill>
          </p:spPr>
          <p:txBody>
            <a:bodyPr wrap="square" lIns="0" tIns="0" rIns="0" bIns="0" rtlCol="0"/>
            <a:lstStyle/>
            <a:p>
              <a:endParaRPr/>
            </a:p>
          </p:txBody>
        </p:sp>
        <p:sp>
          <p:nvSpPr>
            <p:cNvPr id="28" name="object 28"/>
            <p:cNvSpPr/>
            <p:nvPr/>
          </p:nvSpPr>
          <p:spPr>
            <a:xfrm>
              <a:off x="6001765" y="4682997"/>
              <a:ext cx="485140" cy="470534"/>
            </a:xfrm>
            <a:custGeom>
              <a:avLst/>
              <a:gdLst/>
              <a:ahLst/>
              <a:cxnLst/>
              <a:rect l="l" t="t" r="r" b="b"/>
              <a:pathLst>
                <a:path w="485139" h="470535">
                  <a:moveTo>
                    <a:pt x="0" y="235203"/>
                  </a:moveTo>
                  <a:lnTo>
                    <a:pt x="242316" y="0"/>
                  </a:lnTo>
                  <a:lnTo>
                    <a:pt x="484632" y="235203"/>
                  </a:lnTo>
                  <a:lnTo>
                    <a:pt x="363474" y="235203"/>
                  </a:lnTo>
                  <a:lnTo>
                    <a:pt x="363474" y="470281"/>
                  </a:lnTo>
                  <a:lnTo>
                    <a:pt x="121158" y="470281"/>
                  </a:lnTo>
                  <a:lnTo>
                    <a:pt x="121158" y="235203"/>
                  </a:lnTo>
                  <a:lnTo>
                    <a:pt x="0" y="235203"/>
                  </a:lnTo>
                  <a:close/>
                </a:path>
              </a:pathLst>
            </a:custGeom>
            <a:ln w="22225">
              <a:solidFill>
                <a:srgbClr val="360A22"/>
              </a:solidFill>
            </a:ln>
          </p:spPr>
          <p:txBody>
            <a:bodyPr wrap="square" lIns="0" tIns="0" rIns="0" bIns="0" rtlCol="0"/>
            <a:lstStyle/>
            <a:p>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2097" y="381000"/>
            <a:ext cx="11300460" cy="1259205"/>
          </a:xfrm>
          <a:prstGeom prst="rect">
            <a:avLst/>
          </a:prstGeom>
          <a:solidFill>
            <a:srgbClr val="4D1334"/>
          </a:solidFill>
        </p:spPr>
        <p:txBody>
          <a:bodyPr vert="horz" wrap="square" lIns="0" tIns="307340" rIns="0" bIns="0" rtlCol="0">
            <a:spAutoFit/>
          </a:bodyPr>
          <a:lstStyle/>
          <a:p>
            <a:pPr algn="ctr">
              <a:lnSpc>
                <a:spcPct val="100000"/>
              </a:lnSpc>
              <a:spcBef>
                <a:spcPts val="2420"/>
              </a:spcBef>
            </a:pPr>
            <a:r>
              <a:rPr sz="3200" dirty="0">
                <a:solidFill>
                  <a:srgbClr val="FFFFFF"/>
                </a:solidFill>
              </a:rPr>
              <a:t>ТЕМАТИЧНИЙ</a:t>
            </a:r>
            <a:r>
              <a:rPr sz="3200" spc="-5" dirty="0">
                <a:solidFill>
                  <a:srgbClr val="FFFFFF"/>
                </a:solidFill>
              </a:rPr>
              <a:t> ПЛАН</a:t>
            </a:r>
            <a:r>
              <a:rPr sz="3200" spc="-25" dirty="0">
                <a:solidFill>
                  <a:srgbClr val="FFFFFF"/>
                </a:solidFill>
              </a:rPr>
              <a:t> </a:t>
            </a:r>
            <a:r>
              <a:rPr sz="3200" spc="-5" dirty="0">
                <a:solidFill>
                  <a:srgbClr val="FFFFFF"/>
                </a:solidFill>
              </a:rPr>
              <a:t>ДИСЦИПЛІНИ</a:t>
            </a:r>
            <a:endParaRPr sz="3200" dirty="0"/>
          </a:p>
        </p:txBody>
      </p:sp>
      <p:sp>
        <p:nvSpPr>
          <p:cNvPr id="3" name="object 3"/>
          <p:cNvSpPr/>
          <p:nvPr/>
        </p:nvSpPr>
        <p:spPr>
          <a:xfrm>
            <a:off x="1143000" y="1958340"/>
            <a:ext cx="9982200" cy="4899660"/>
          </a:xfrm>
          <a:custGeom>
            <a:avLst/>
            <a:gdLst/>
            <a:ahLst/>
            <a:cxnLst/>
            <a:rect l="l" t="t" r="r" b="b"/>
            <a:pathLst>
              <a:path w="8582660" h="4899659">
                <a:moveTo>
                  <a:pt x="8582279" y="0"/>
                </a:moveTo>
                <a:lnTo>
                  <a:pt x="0" y="0"/>
                </a:lnTo>
                <a:lnTo>
                  <a:pt x="0" y="4899556"/>
                </a:lnTo>
                <a:lnTo>
                  <a:pt x="8582279" y="4899556"/>
                </a:lnTo>
                <a:lnTo>
                  <a:pt x="8582279" y="0"/>
                </a:lnTo>
                <a:close/>
              </a:path>
            </a:pathLst>
          </a:custGeom>
          <a:solidFill>
            <a:srgbClr val="4D1334"/>
          </a:solidFill>
        </p:spPr>
        <p:txBody>
          <a:bodyPr wrap="square" lIns="0" tIns="0" rIns="0" bIns="0" rtlCol="0"/>
          <a:lstStyle/>
          <a:p>
            <a:endParaRPr/>
          </a:p>
        </p:txBody>
      </p:sp>
      <p:sp>
        <p:nvSpPr>
          <p:cNvPr id="4" name="object 4"/>
          <p:cNvSpPr txBox="1"/>
          <p:nvPr/>
        </p:nvSpPr>
        <p:spPr>
          <a:xfrm>
            <a:off x="1371600" y="1870368"/>
            <a:ext cx="9296400" cy="5227072"/>
          </a:xfrm>
          <a:prstGeom prst="rect">
            <a:avLst/>
          </a:prstGeom>
        </p:spPr>
        <p:txBody>
          <a:bodyPr vert="horz" wrap="square" lIns="0" tIns="12700" rIns="0" bIns="0" rtlCol="0">
            <a:spAutoFit/>
          </a:bodyPr>
          <a:lstStyle/>
          <a:p>
            <a:endParaRPr lang="en-US" sz="2000" spc="-30" dirty="0" smtClean="0">
              <a:solidFill>
                <a:schemeClr val="bg1"/>
              </a:solidFill>
              <a:latin typeface="Times New Roman" panose="02020603050405020304" pitchFamily="18" charset="0"/>
              <a:cs typeface="Times New Roman" panose="02020603050405020304" pitchFamily="18" charset="0"/>
            </a:endParaRPr>
          </a:p>
          <a:p>
            <a:r>
              <a:rPr lang="uk-UA" sz="2000" spc="-30" dirty="0" smtClean="0">
                <a:solidFill>
                  <a:schemeClr val="bg1"/>
                </a:solidFill>
                <a:latin typeface="Times New Roman" panose="02020603050405020304" pitchFamily="18" charset="0"/>
                <a:cs typeface="Times New Roman" panose="02020603050405020304" pitchFamily="18" charset="0"/>
              </a:rPr>
              <a:t>1</a:t>
            </a:r>
            <a:r>
              <a:rPr lang="uk-UA" sz="2000" spc="-30" dirty="0">
                <a:solidFill>
                  <a:schemeClr val="bg1"/>
                </a:solidFill>
                <a:latin typeface="Times New Roman" panose="02020603050405020304" pitchFamily="18" charset="0"/>
                <a:cs typeface="Times New Roman" panose="02020603050405020304" pitchFamily="18" charset="0"/>
              </a:rPr>
              <a:t>. Введення. Основи механіки</a:t>
            </a:r>
          </a:p>
          <a:p>
            <a:r>
              <a:rPr lang="uk-UA" sz="2000" spc="-30" dirty="0">
                <a:solidFill>
                  <a:schemeClr val="bg1"/>
                </a:solidFill>
                <a:latin typeface="Times New Roman" panose="02020603050405020304" pitchFamily="18" charset="0"/>
                <a:cs typeface="Times New Roman" panose="02020603050405020304" pitchFamily="18" charset="0"/>
              </a:rPr>
              <a:t>2. Основи молекулярної фізики</a:t>
            </a:r>
          </a:p>
          <a:p>
            <a:r>
              <a:rPr lang="uk-UA" sz="2000" spc="-30" dirty="0">
                <a:solidFill>
                  <a:schemeClr val="bg1"/>
                </a:solidFill>
                <a:latin typeface="Times New Roman" panose="02020603050405020304" pitchFamily="18" charset="0"/>
                <a:cs typeface="Times New Roman" panose="02020603050405020304" pitchFamily="18" charset="0"/>
              </a:rPr>
              <a:t>3. Електричні явища</a:t>
            </a:r>
          </a:p>
          <a:p>
            <a:r>
              <a:rPr lang="uk-UA" sz="2000" spc="-30" dirty="0">
                <a:solidFill>
                  <a:schemeClr val="bg1"/>
                </a:solidFill>
                <a:latin typeface="Times New Roman" panose="02020603050405020304" pitchFamily="18" charset="0"/>
                <a:cs typeface="Times New Roman" panose="02020603050405020304" pitchFamily="18" charset="0"/>
              </a:rPr>
              <a:t>4. Магнітні явища.</a:t>
            </a:r>
          </a:p>
          <a:p>
            <a:r>
              <a:rPr lang="uk-UA" sz="2000" spc="-30" dirty="0">
                <a:solidFill>
                  <a:schemeClr val="bg1"/>
                </a:solidFill>
                <a:latin typeface="Times New Roman" panose="02020603050405020304" pitchFamily="18" charset="0"/>
                <a:cs typeface="Times New Roman" panose="02020603050405020304" pitchFamily="18" charset="0"/>
              </a:rPr>
              <a:t>5. Атомна фізика</a:t>
            </a:r>
          </a:p>
          <a:p>
            <a:r>
              <a:rPr lang="uk-UA" sz="2000" spc="-30" dirty="0">
                <a:solidFill>
                  <a:schemeClr val="bg1"/>
                </a:solidFill>
                <a:latin typeface="Times New Roman" panose="02020603050405020304" pitchFamily="18" charset="0"/>
                <a:cs typeface="Times New Roman" panose="02020603050405020304" pitchFamily="18" charset="0"/>
              </a:rPr>
              <a:t>6. Ядерна фізика </a:t>
            </a:r>
            <a:endParaRPr lang="en-US" sz="2000" spc="-30" dirty="0" smtClean="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rPr>
              <a:t>7</a:t>
            </a:r>
            <a:r>
              <a:rPr lang="uk-UA" sz="2000" dirty="0" smtClean="0">
                <a:solidFill>
                  <a:schemeClr val="bg1"/>
                </a:solidFill>
              </a:rPr>
              <a:t>.</a:t>
            </a:r>
            <a:r>
              <a:rPr lang="hu-HU" sz="2000" dirty="0">
                <a:solidFill>
                  <a:schemeClr val="bg1"/>
                </a:solidFill>
              </a:rPr>
              <a:t>Вступ. Предмет, завдання і методи геофізики.</a:t>
            </a:r>
            <a:endParaRPr lang="ru-RU" sz="2000" dirty="0">
              <a:solidFill>
                <a:schemeClr val="bg1"/>
              </a:solidFill>
            </a:endParaRPr>
          </a:p>
          <a:p>
            <a:r>
              <a:rPr lang="en-US" sz="2000" dirty="0">
                <a:solidFill>
                  <a:schemeClr val="bg1"/>
                </a:solidFill>
              </a:rPr>
              <a:t>8</a:t>
            </a:r>
            <a:r>
              <a:rPr lang="uk-UA" sz="2000" dirty="0" smtClean="0">
                <a:solidFill>
                  <a:schemeClr val="bg1"/>
                </a:solidFill>
              </a:rPr>
              <a:t>. </a:t>
            </a:r>
            <a:r>
              <a:rPr lang="hu-HU" sz="2000" dirty="0">
                <a:solidFill>
                  <a:schemeClr val="bg1"/>
                </a:solidFill>
              </a:rPr>
              <a:t>Гравітаційні методи досліджень. Коротка історія розвитку гравітаційних методів. Обертання та фігура Землі</a:t>
            </a:r>
            <a:r>
              <a:rPr lang="uk-UA" sz="2000" dirty="0">
                <a:solidFill>
                  <a:schemeClr val="bg1"/>
                </a:solidFill>
              </a:rPr>
              <a:t>. </a:t>
            </a:r>
            <a:endParaRPr lang="ru-RU" sz="2000" dirty="0">
              <a:solidFill>
                <a:schemeClr val="bg1"/>
              </a:solidFill>
            </a:endParaRPr>
          </a:p>
          <a:p>
            <a:r>
              <a:rPr lang="en-US" sz="2000" dirty="0">
                <a:solidFill>
                  <a:schemeClr val="bg1"/>
                </a:solidFill>
              </a:rPr>
              <a:t>9</a:t>
            </a:r>
            <a:r>
              <a:rPr lang="uk-UA" sz="2000" dirty="0" smtClean="0">
                <a:solidFill>
                  <a:schemeClr val="bg1"/>
                </a:solidFill>
              </a:rPr>
              <a:t>.</a:t>
            </a:r>
            <a:r>
              <a:rPr lang="hu-HU" sz="2000" dirty="0">
                <a:solidFill>
                  <a:schemeClr val="bg1"/>
                </a:solidFill>
              </a:rPr>
              <a:t>Математичні  і фізичні основи геофізики. Приклади гравітаційних досліджень і виміряні параметри. Гравітаційні аномалії</a:t>
            </a:r>
            <a:r>
              <a:rPr lang="uk-UA" sz="2000" dirty="0">
                <a:solidFill>
                  <a:schemeClr val="bg1"/>
                </a:solidFill>
              </a:rPr>
              <a:t>. </a:t>
            </a:r>
            <a:endParaRPr lang="ru-RU" sz="2000" dirty="0">
              <a:solidFill>
                <a:schemeClr val="bg1"/>
              </a:solidFill>
            </a:endParaRPr>
          </a:p>
          <a:p>
            <a:r>
              <a:rPr lang="en-US" sz="2000" dirty="0" smtClean="0">
                <a:solidFill>
                  <a:schemeClr val="bg1"/>
                </a:solidFill>
              </a:rPr>
              <a:t>10</a:t>
            </a:r>
            <a:r>
              <a:rPr lang="uk-UA" sz="2000" dirty="0" smtClean="0">
                <a:solidFill>
                  <a:schemeClr val="bg1"/>
                </a:solidFill>
              </a:rPr>
              <a:t>. </a:t>
            </a:r>
            <a:r>
              <a:rPr lang="hu-HU" sz="2000" dirty="0">
                <a:solidFill>
                  <a:schemeClr val="bg1"/>
                </a:solidFill>
              </a:rPr>
              <a:t>Магнітні методи дослідження. Коротка історія, фізичні основи. Парамагнітні та феромагнітні властивості мінералів. Прилади для вимірювання параметрів магнітного поля Землі. Палеомагнетизм. Геомагнітні спостереження в регіоні</a:t>
            </a:r>
            <a:r>
              <a:rPr lang="uk-UA" sz="2000" dirty="0">
                <a:solidFill>
                  <a:schemeClr val="bg1"/>
                </a:solidFill>
              </a:rPr>
              <a:t>. </a:t>
            </a:r>
            <a:endParaRPr lang="ru-RU" sz="2000" dirty="0">
              <a:solidFill>
                <a:schemeClr val="bg1"/>
              </a:solidFill>
            </a:endParaRPr>
          </a:p>
          <a:p>
            <a:r>
              <a:rPr lang="en-US" sz="2000" dirty="0" smtClean="0">
                <a:solidFill>
                  <a:schemeClr val="bg1"/>
                </a:solidFill>
              </a:rPr>
              <a:t> </a:t>
            </a:r>
            <a:endParaRPr lang="ru-RU" sz="2000" dirty="0">
              <a:solidFill>
                <a:schemeClr val="bg1"/>
              </a:solidFill>
            </a:endParaRPr>
          </a:p>
          <a:p>
            <a:pPr marL="12700" marR="3047365">
              <a:lnSpc>
                <a:spcPct val="100000"/>
              </a:lnSpc>
              <a:spcBef>
                <a:spcPts val="100"/>
              </a:spcBef>
            </a:pPr>
            <a:endParaRPr sz="1800" dirty="0">
              <a:latin typeface="Corbel"/>
              <a:cs typeface="Corbe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5633" y="762000"/>
            <a:ext cx="10989323" cy="802784"/>
          </a:xfrm>
          <a:prstGeom prst="rect">
            <a:avLst/>
          </a:prstGeom>
          <a:solidFill>
            <a:srgbClr val="4D1334"/>
          </a:solidFill>
        </p:spPr>
        <p:txBody>
          <a:bodyPr vert="horz" wrap="square" lIns="0" tIns="307340" rIns="0" bIns="0" rtlCol="0">
            <a:spAutoFit/>
          </a:bodyPr>
          <a:lstStyle/>
          <a:p>
            <a:pPr algn="ctr">
              <a:lnSpc>
                <a:spcPct val="100000"/>
              </a:lnSpc>
              <a:spcBef>
                <a:spcPts val="2420"/>
              </a:spcBef>
            </a:pPr>
            <a:r>
              <a:rPr sz="3200" dirty="0">
                <a:solidFill>
                  <a:srgbClr val="FFFFFF"/>
                </a:solidFill>
              </a:rPr>
              <a:t>ТЕМАТИЧНИЙ</a:t>
            </a:r>
            <a:r>
              <a:rPr sz="3200" spc="-5" dirty="0">
                <a:solidFill>
                  <a:srgbClr val="FFFFFF"/>
                </a:solidFill>
              </a:rPr>
              <a:t> ПЛАН</a:t>
            </a:r>
            <a:r>
              <a:rPr sz="3200" spc="-25" dirty="0">
                <a:solidFill>
                  <a:srgbClr val="FFFFFF"/>
                </a:solidFill>
              </a:rPr>
              <a:t> </a:t>
            </a:r>
            <a:r>
              <a:rPr sz="3200" spc="-5" dirty="0">
                <a:solidFill>
                  <a:srgbClr val="FFFFFF"/>
                </a:solidFill>
              </a:rPr>
              <a:t>ДИСЦИПЛІНИ</a:t>
            </a:r>
            <a:endParaRPr sz="3200" dirty="0"/>
          </a:p>
        </p:txBody>
      </p:sp>
      <p:sp>
        <p:nvSpPr>
          <p:cNvPr id="3" name="object 3"/>
          <p:cNvSpPr/>
          <p:nvPr/>
        </p:nvSpPr>
        <p:spPr>
          <a:xfrm>
            <a:off x="0" y="1524000"/>
            <a:ext cx="12039600" cy="5334101"/>
          </a:xfrm>
          <a:custGeom>
            <a:avLst/>
            <a:gdLst/>
            <a:ahLst/>
            <a:cxnLst/>
            <a:rect l="l" t="t" r="r" b="b"/>
            <a:pathLst>
              <a:path w="8582660" h="4899659">
                <a:moveTo>
                  <a:pt x="8582279" y="0"/>
                </a:moveTo>
                <a:lnTo>
                  <a:pt x="0" y="0"/>
                </a:lnTo>
                <a:lnTo>
                  <a:pt x="0" y="4899556"/>
                </a:lnTo>
                <a:lnTo>
                  <a:pt x="8582279" y="4899556"/>
                </a:lnTo>
                <a:lnTo>
                  <a:pt x="8582279" y="0"/>
                </a:lnTo>
                <a:close/>
              </a:path>
            </a:pathLst>
          </a:custGeom>
          <a:solidFill>
            <a:srgbClr val="4D1334"/>
          </a:solidFill>
        </p:spPr>
        <p:txBody>
          <a:bodyPr wrap="square" lIns="0" tIns="0" rIns="0" bIns="0" rtlCol="0"/>
          <a:lstStyle/>
          <a:p>
            <a:endParaRPr/>
          </a:p>
        </p:txBody>
      </p:sp>
      <p:sp>
        <p:nvSpPr>
          <p:cNvPr id="4" name="object 4"/>
          <p:cNvSpPr txBox="1"/>
          <p:nvPr/>
        </p:nvSpPr>
        <p:spPr>
          <a:xfrm>
            <a:off x="533400" y="1904999"/>
            <a:ext cx="11430000" cy="4937249"/>
          </a:xfrm>
          <a:prstGeom prst="rect">
            <a:avLst/>
          </a:prstGeom>
        </p:spPr>
        <p:txBody>
          <a:bodyPr vert="horz" wrap="square" lIns="0" tIns="12700" rIns="0" bIns="0" rtlCol="0">
            <a:spAutoFit/>
          </a:bodyPr>
          <a:lstStyle/>
          <a:p>
            <a:r>
              <a:rPr lang="uk-UA" sz="2000" b="1" spc="-30" dirty="0" smtClean="0">
                <a:solidFill>
                  <a:schemeClr val="bg1"/>
                </a:solidFill>
                <a:latin typeface="Corbel"/>
                <a:cs typeface="Corbel"/>
              </a:rPr>
              <a:t> </a:t>
            </a:r>
            <a:r>
              <a:rPr lang="en-US" sz="2000" dirty="0">
                <a:solidFill>
                  <a:schemeClr val="bg1"/>
                </a:solidFill>
                <a:latin typeface="Times New Roman" panose="02020603050405020304" pitchFamily="18" charset="0"/>
                <a:cs typeface="Times New Roman" panose="02020603050405020304" pitchFamily="18" charset="0"/>
              </a:rPr>
              <a:t>11</a:t>
            </a:r>
            <a:r>
              <a:rPr lang="uk-UA" sz="2000" dirty="0">
                <a:solidFill>
                  <a:schemeClr val="bg1"/>
                </a:solidFill>
                <a:latin typeface="Times New Roman" panose="02020603050405020304" pitchFamily="18" charset="0"/>
                <a:cs typeface="Times New Roman" panose="02020603050405020304" pitchFamily="18" charset="0"/>
              </a:rPr>
              <a:t>. </a:t>
            </a:r>
            <a:r>
              <a:rPr lang="hu-HU" sz="2000" dirty="0">
                <a:solidFill>
                  <a:schemeClr val="bg1"/>
                </a:solidFill>
                <a:latin typeface="Times New Roman" panose="02020603050405020304" pitchFamily="18" charset="0"/>
                <a:cs typeface="Times New Roman" panose="02020603050405020304" pitchFamily="18" charset="0"/>
              </a:rPr>
              <a:t>Радіоактивність. Закони радіоактивного розпаду. Статистичний характер розпаду. Природна та штучна радіоактивність. Радіоактивні сімейства. Трансуранові елементи. Активність. Види радіоактивного розпаду. Тунельний ефект. Залежність періоду  а-розпаду від енергії а-частинок. α- розпад. Нейтрино. β- випромінювання ядер. Ядерна ізомерія. Внутрішня конверсія. Ефект Месбауера. Ядерні реакції. Моделі ядерних реакцій</a:t>
            </a:r>
            <a:r>
              <a:rPr lang="uk-UA" sz="2000" dirty="0" smtClean="0">
                <a:solidFill>
                  <a:schemeClr val="bg1"/>
                </a:solidFill>
                <a:latin typeface="Times New Roman" panose="02020603050405020304" pitchFamily="18" charset="0"/>
                <a:cs typeface="Times New Roman" panose="02020603050405020304" pitchFamily="18" charset="0"/>
              </a:rPr>
              <a:t>.</a:t>
            </a:r>
            <a:endParaRPr lang="en-US" sz="2000" b="1" spc="-30" dirty="0" smtClean="0">
              <a:solidFill>
                <a:schemeClr val="bg1"/>
              </a:solidFill>
              <a:latin typeface="Times New Roman" panose="02020603050405020304" pitchFamily="18" charset="0"/>
              <a:cs typeface="Times New Roman" panose="02020603050405020304" pitchFamily="18" charset="0"/>
            </a:endParaRPr>
          </a:p>
          <a:p>
            <a:r>
              <a:rPr lang="en-US" sz="2000" b="1" spc="-30" dirty="0" smtClean="0">
                <a:solidFill>
                  <a:schemeClr val="bg1"/>
                </a:solidFill>
                <a:latin typeface="Times New Roman" panose="02020603050405020304" pitchFamily="18" charset="0"/>
                <a:cs typeface="Times New Roman" panose="02020603050405020304" pitchFamily="18" charset="0"/>
              </a:rPr>
              <a:t>12</a:t>
            </a:r>
            <a:r>
              <a:rPr lang="uk-UA" sz="2000" b="1" spc="-30" dirty="0" smtClean="0">
                <a:solidFill>
                  <a:schemeClr val="bg1"/>
                </a:solidFill>
                <a:latin typeface="Times New Roman" panose="02020603050405020304" pitchFamily="18" charset="0"/>
                <a:cs typeface="Times New Roman" panose="02020603050405020304" pitchFamily="18" charset="0"/>
              </a:rPr>
              <a:t>. </a:t>
            </a:r>
            <a:r>
              <a:rPr lang="hu-HU" sz="2000" dirty="0" smtClean="0">
                <a:solidFill>
                  <a:schemeClr val="bg1"/>
                </a:solidFill>
                <a:latin typeface="Times New Roman" panose="02020603050405020304" pitchFamily="18" charset="0"/>
                <a:cs typeface="Times New Roman" panose="02020603050405020304" pitchFamily="18" charset="0"/>
              </a:rPr>
              <a:t>Геотермічні </a:t>
            </a:r>
            <a:r>
              <a:rPr lang="hu-HU" sz="2000" dirty="0">
                <a:solidFill>
                  <a:schemeClr val="bg1"/>
                </a:solidFill>
                <a:latin typeface="Times New Roman" panose="02020603050405020304" pitchFamily="18" charset="0"/>
                <a:cs typeface="Times New Roman" panose="02020603050405020304" pitchFamily="18" charset="0"/>
              </a:rPr>
              <a:t>методи дослідження. Основні поняття. Теплове поле Землі. Засоби вивчення теплового поля. Оптика. Закони поширення світла. Сейсмічні хвилі, поширення сейсмічних хвиль</a:t>
            </a:r>
            <a:r>
              <a:rPr lang="uk-UA" sz="2000" dirty="0">
                <a:solidFill>
                  <a:schemeClr val="bg1"/>
                </a:solidFill>
                <a:latin typeface="Times New Roman" panose="02020603050405020304" pitchFamily="18" charset="0"/>
                <a:cs typeface="Times New Roman" panose="02020603050405020304" pitchFamily="18" charset="0"/>
              </a:rPr>
              <a:t>. </a:t>
            </a:r>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smtClean="0">
                <a:solidFill>
                  <a:schemeClr val="bg1"/>
                </a:solidFill>
                <a:latin typeface="Times New Roman" panose="02020603050405020304" pitchFamily="18" charset="0"/>
                <a:cs typeface="Times New Roman" panose="02020603050405020304" pitchFamily="18" charset="0"/>
              </a:rPr>
              <a:t>13</a:t>
            </a:r>
            <a:r>
              <a:rPr lang="uk-UA" sz="2000" dirty="0" smtClean="0">
                <a:solidFill>
                  <a:schemeClr val="bg1"/>
                </a:solidFill>
                <a:latin typeface="Times New Roman" panose="02020603050405020304" pitchFamily="18" charset="0"/>
                <a:cs typeface="Times New Roman" panose="02020603050405020304" pitchFamily="18" charset="0"/>
              </a:rPr>
              <a:t>. </a:t>
            </a:r>
            <a:r>
              <a:rPr lang="hu-HU" sz="2000" dirty="0">
                <a:solidFill>
                  <a:schemeClr val="bg1"/>
                </a:solidFill>
                <a:latin typeface="Times New Roman" panose="02020603050405020304" pitchFamily="18" charset="0"/>
                <a:cs typeface="Times New Roman" panose="02020603050405020304" pitchFamily="18" charset="0"/>
              </a:rPr>
              <a:t>Вивчення сучасних геодинамічних процесів. Деформації земної кори. Деформографічні спостереження. Сучасні горизонтальні рухи верхніх шарів земної кори в регіоні. Земні припливи</a:t>
            </a:r>
            <a:r>
              <a:rPr lang="uk-UA" sz="2000" dirty="0">
                <a:solidFill>
                  <a:schemeClr val="bg1"/>
                </a:solidFill>
                <a:latin typeface="Times New Roman" panose="02020603050405020304" pitchFamily="18" charset="0"/>
                <a:cs typeface="Times New Roman" panose="02020603050405020304" pitchFamily="18" charset="0"/>
              </a:rPr>
              <a:t>. </a:t>
            </a:r>
            <a:endParaRPr lang="ru-RU" sz="2000" dirty="0">
              <a:solidFill>
                <a:schemeClr val="bg1"/>
              </a:solidFill>
              <a:latin typeface="Times New Roman" panose="02020603050405020304" pitchFamily="18" charset="0"/>
              <a:cs typeface="Times New Roman" panose="02020603050405020304" pitchFamily="18" charset="0"/>
            </a:endParaRPr>
          </a:p>
          <a:p>
            <a:r>
              <a:rPr lang="en-US" sz="2000" dirty="0" smtClean="0">
                <a:solidFill>
                  <a:schemeClr val="bg1"/>
                </a:solidFill>
                <a:latin typeface="Times New Roman" panose="02020603050405020304" pitchFamily="18" charset="0"/>
                <a:cs typeface="Times New Roman" panose="02020603050405020304" pitchFamily="18" charset="0"/>
              </a:rPr>
              <a:t>14</a:t>
            </a:r>
            <a:r>
              <a:rPr lang="uk-UA" sz="2000" dirty="0" smtClean="0">
                <a:solidFill>
                  <a:schemeClr val="bg1"/>
                </a:solidFill>
                <a:latin typeface="Times New Roman" panose="02020603050405020304" pitchFamily="18" charset="0"/>
                <a:cs typeface="Times New Roman" panose="02020603050405020304" pitchFamily="18" charset="0"/>
              </a:rPr>
              <a:t>. </a:t>
            </a:r>
            <a:r>
              <a:rPr lang="hu-HU" sz="2000" dirty="0">
                <a:solidFill>
                  <a:schemeClr val="bg1"/>
                </a:solidFill>
                <a:latin typeface="Times New Roman" panose="02020603050405020304" pitchFamily="18" charset="0"/>
                <a:cs typeface="Times New Roman" panose="02020603050405020304" pitchFamily="18" charset="0"/>
              </a:rPr>
              <a:t>Електромагнітні методи дослідження в геофізиці. Прилади для вимірювання геофізичних полів. Електромагнітна емісія</a:t>
            </a:r>
            <a:r>
              <a:rPr lang="uk-UA" sz="2000" dirty="0">
                <a:solidFill>
                  <a:schemeClr val="bg1"/>
                </a:solidFill>
                <a:latin typeface="Times New Roman" panose="02020603050405020304" pitchFamily="18" charset="0"/>
                <a:cs typeface="Times New Roman" panose="02020603050405020304" pitchFamily="18" charset="0"/>
              </a:rPr>
              <a:t>. </a:t>
            </a:r>
            <a:endParaRPr lang="ru-RU" sz="2000" dirty="0">
              <a:solidFill>
                <a:schemeClr val="bg1"/>
              </a:solidFill>
              <a:latin typeface="Times New Roman" panose="02020603050405020304" pitchFamily="18" charset="0"/>
              <a:cs typeface="Times New Roman" panose="02020603050405020304" pitchFamily="18" charset="0"/>
            </a:endParaRPr>
          </a:p>
          <a:p>
            <a:r>
              <a:rPr lang="en-US" sz="2000" dirty="0" smtClean="0">
                <a:solidFill>
                  <a:schemeClr val="bg1"/>
                </a:solidFill>
                <a:latin typeface="Times New Roman" panose="02020603050405020304" pitchFamily="18" charset="0"/>
                <a:cs typeface="Times New Roman" panose="02020603050405020304" pitchFamily="18" charset="0"/>
              </a:rPr>
              <a:t>15</a:t>
            </a:r>
            <a:r>
              <a:rPr lang="uk-UA" sz="2000" dirty="0" smtClean="0">
                <a:solidFill>
                  <a:schemeClr val="bg1"/>
                </a:solidFill>
                <a:latin typeface="Times New Roman" panose="02020603050405020304" pitchFamily="18" charset="0"/>
                <a:cs typeface="Times New Roman" panose="02020603050405020304" pitchFamily="18" charset="0"/>
              </a:rPr>
              <a:t>.</a:t>
            </a:r>
            <a:r>
              <a:rPr lang="hu-HU" sz="2000" dirty="0">
                <a:solidFill>
                  <a:schemeClr val="bg1"/>
                </a:solidFill>
                <a:latin typeface="Times New Roman" panose="02020603050405020304" pitchFamily="18" charset="0"/>
                <a:cs typeface="Times New Roman" panose="02020603050405020304" pitchFamily="18" charset="0"/>
              </a:rPr>
              <a:t>Основи сейсмології. Сейсмічність Землі. Концепції землетрусів, виникнення землетрусів. Ризик виникнення землетрусів. Сейсмічні дослідження. Проблеми прогнозу землетрусів. Сейсмотектонічні процеси в регіоні</a:t>
            </a:r>
            <a:r>
              <a:rPr lang="uk-UA" sz="2000" dirty="0">
                <a:solidFill>
                  <a:schemeClr val="bg1"/>
                </a:solidFill>
                <a:latin typeface="Times New Roman" panose="02020603050405020304" pitchFamily="18" charset="0"/>
                <a:cs typeface="Times New Roman" panose="02020603050405020304" pitchFamily="18" charset="0"/>
              </a:rPr>
              <a:t>. </a:t>
            </a:r>
            <a:endParaRPr lang="uk-UA" sz="2000" dirty="0" smtClean="0">
              <a:solidFill>
                <a:schemeClr val="bg1"/>
              </a:solidFill>
              <a:latin typeface="Times New Roman" panose="02020603050405020304" pitchFamily="18" charset="0"/>
              <a:cs typeface="Times New Roman" panose="02020603050405020304" pitchFamily="18" charset="0"/>
            </a:endParaRPr>
          </a:p>
          <a:p>
            <a:r>
              <a:rPr lang="uk-UA" sz="2000" dirty="0" smtClean="0">
                <a:solidFill>
                  <a:schemeClr val="bg1"/>
                </a:solidFill>
                <a:latin typeface="Times New Roman" panose="02020603050405020304" pitchFamily="18" charset="0"/>
                <a:cs typeface="Times New Roman" panose="02020603050405020304" pitchFamily="18" charset="0"/>
              </a:rPr>
              <a:t>1</a:t>
            </a:r>
            <a:r>
              <a:rPr lang="en-US" sz="2000" dirty="0" smtClean="0">
                <a:solidFill>
                  <a:schemeClr val="bg1"/>
                </a:solidFill>
                <a:latin typeface="Times New Roman" panose="02020603050405020304" pitchFamily="18" charset="0"/>
                <a:cs typeface="Times New Roman" panose="02020603050405020304" pitchFamily="18" charset="0"/>
              </a:rPr>
              <a:t>6</a:t>
            </a:r>
            <a:r>
              <a:rPr lang="uk-UA" sz="2000" dirty="0" smtClean="0">
                <a:solidFill>
                  <a:schemeClr val="bg1"/>
                </a:solidFill>
                <a:latin typeface="Times New Roman" panose="02020603050405020304" pitchFamily="18" charset="0"/>
                <a:cs typeface="Times New Roman" panose="02020603050405020304" pitchFamily="18" charset="0"/>
              </a:rPr>
              <a:t>.</a:t>
            </a:r>
            <a:r>
              <a:rPr lang="hu-HU" sz="2000" dirty="0">
                <a:solidFill>
                  <a:schemeClr val="bg1"/>
                </a:solidFill>
                <a:latin typeface="Times New Roman" panose="02020603050405020304" pitchFamily="18" charset="0"/>
                <a:cs typeface="Times New Roman" panose="02020603050405020304" pitchFamily="18" charset="0"/>
              </a:rPr>
              <a:t>Метеорологічні та гідрогеологічні аспекти геодинаміки та сейсмічності регіону. Результати геофізичного моніторингу середовища</a:t>
            </a:r>
            <a:r>
              <a:rPr lang="uk-UA" sz="2000" dirty="0">
                <a:solidFill>
                  <a:schemeClr val="bg1"/>
                </a:solidFill>
                <a:latin typeface="Times New Roman" panose="02020603050405020304" pitchFamily="18" charset="0"/>
                <a:cs typeface="Times New Roman" panose="02020603050405020304" pitchFamily="18" charset="0"/>
              </a:rPr>
              <a:t>.</a:t>
            </a:r>
            <a:endParaRPr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223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0677" y="606551"/>
            <a:ext cx="11300460" cy="1259205"/>
          </a:xfrm>
          <a:custGeom>
            <a:avLst/>
            <a:gdLst/>
            <a:ahLst/>
            <a:cxnLst/>
            <a:rect l="l" t="t" r="r" b="b"/>
            <a:pathLst>
              <a:path w="11300460" h="1259205">
                <a:moveTo>
                  <a:pt x="11300079" y="0"/>
                </a:moveTo>
                <a:lnTo>
                  <a:pt x="0" y="0"/>
                </a:lnTo>
                <a:lnTo>
                  <a:pt x="0" y="1258824"/>
                </a:lnTo>
                <a:lnTo>
                  <a:pt x="11300079" y="1258824"/>
                </a:lnTo>
                <a:lnTo>
                  <a:pt x="11300079" y="0"/>
                </a:lnTo>
                <a:close/>
              </a:path>
            </a:pathLst>
          </a:custGeom>
          <a:solidFill>
            <a:srgbClr val="4D1334"/>
          </a:solidFill>
        </p:spPr>
        <p:txBody>
          <a:bodyPr wrap="square" lIns="0" tIns="0" rIns="0" bIns="0" rtlCol="0"/>
          <a:lstStyle/>
          <a:p>
            <a:endParaRPr/>
          </a:p>
        </p:txBody>
      </p:sp>
      <p:sp>
        <p:nvSpPr>
          <p:cNvPr id="3" name="object 3"/>
          <p:cNvSpPr txBox="1">
            <a:spLocks noGrp="1"/>
          </p:cNvSpPr>
          <p:nvPr>
            <p:ph type="title"/>
          </p:nvPr>
        </p:nvSpPr>
        <p:spPr>
          <a:xfrm>
            <a:off x="440677" y="937386"/>
            <a:ext cx="11300460" cy="452120"/>
          </a:xfrm>
          <a:prstGeom prst="rect">
            <a:avLst/>
          </a:prstGeom>
        </p:spPr>
        <p:txBody>
          <a:bodyPr vert="horz" wrap="square" lIns="0" tIns="12065" rIns="0" bIns="0" rtlCol="0">
            <a:spAutoFit/>
          </a:bodyPr>
          <a:lstStyle/>
          <a:p>
            <a:pPr marL="1270" algn="ctr">
              <a:lnSpc>
                <a:spcPct val="100000"/>
              </a:lnSpc>
              <a:spcBef>
                <a:spcPts val="95"/>
              </a:spcBef>
            </a:pPr>
            <a:r>
              <a:rPr sz="2800" spc="-5" dirty="0">
                <a:solidFill>
                  <a:srgbClr val="FFFFFF"/>
                </a:solidFill>
              </a:rPr>
              <a:t>НАВЧАЛЬНО-МЕТОДИЧНЕ,</a:t>
            </a:r>
            <a:r>
              <a:rPr sz="2800" spc="10" dirty="0">
                <a:solidFill>
                  <a:srgbClr val="FFFFFF"/>
                </a:solidFill>
              </a:rPr>
              <a:t> </a:t>
            </a:r>
            <a:r>
              <a:rPr sz="2800" spc="-10" dirty="0">
                <a:solidFill>
                  <a:srgbClr val="FFFFFF"/>
                </a:solidFill>
              </a:rPr>
              <a:t>ІНФОРМАЦІЙНЕ</a:t>
            </a:r>
            <a:r>
              <a:rPr sz="2800" spc="50" dirty="0">
                <a:solidFill>
                  <a:srgbClr val="FFFFFF"/>
                </a:solidFill>
              </a:rPr>
              <a:t> </a:t>
            </a:r>
            <a:r>
              <a:rPr sz="2800" spc="-10" dirty="0">
                <a:solidFill>
                  <a:srgbClr val="FFFFFF"/>
                </a:solidFill>
              </a:rPr>
              <a:t>ЗАБЕЗПЕЧЕННЯ</a:t>
            </a:r>
            <a:endParaRPr sz="2800"/>
          </a:p>
        </p:txBody>
      </p:sp>
      <p:sp>
        <p:nvSpPr>
          <p:cNvPr id="4" name="object 4"/>
          <p:cNvSpPr txBox="1"/>
          <p:nvPr/>
        </p:nvSpPr>
        <p:spPr>
          <a:xfrm>
            <a:off x="1894077" y="3162554"/>
            <a:ext cx="8530590" cy="914400"/>
          </a:xfrm>
          <a:prstGeom prst="rect">
            <a:avLst/>
          </a:prstGeom>
          <a:solidFill>
            <a:srgbClr val="4D1334"/>
          </a:solidFill>
          <a:ln w="22225">
            <a:solidFill>
              <a:srgbClr val="360A22"/>
            </a:solidFill>
          </a:ln>
        </p:spPr>
        <p:txBody>
          <a:bodyPr vert="horz" wrap="square" lIns="0" tIns="271780" rIns="0" bIns="0" rtlCol="0">
            <a:spAutoFit/>
          </a:bodyPr>
          <a:lstStyle/>
          <a:p>
            <a:pPr marL="423545" indent="-332740">
              <a:lnSpc>
                <a:spcPct val="100000"/>
              </a:lnSpc>
              <a:spcBef>
                <a:spcPts val="2140"/>
              </a:spcBef>
              <a:buSzPct val="75000"/>
              <a:buFont typeface="Wingdings"/>
              <a:buChar char=""/>
              <a:tabLst>
                <a:tab pos="423545" algn="l"/>
                <a:tab pos="424180" algn="l"/>
              </a:tabLst>
            </a:pPr>
            <a:r>
              <a:rPr sz="2400" spc="-5" dirty="0">
                <a:solidFill>
                  <a:srgbClr val="FFFF00"/>
                </a:solidFill>
                <a:latin typeface="Impact"/>
                <a:cs typeface="Impact"/>
              </a:rPr>
              <a:t>Лекційний</a:t>
            </a:r>
            <a:r>
              <a:rPr sz="2400" spc="-45" dirty="0">
                <a:solidFill>
                  <a:srgbClr val="FFFF00"/>
                </a:solidFill>
                <a:latin typeface="Impact"/>
                <a:cs typeface="Impact"/>
              </a:rPr>
              <a:t> </a:t>
            </a:r>
            <a:r>
              <a:rPr sz="2400" spc="-5" dirty="0">
                <a:solidFill>
                  <a:srgbClr val="FFFF00"/>
                </a:solidFill>
                <a:latin typeface="Impact"/>
                <a:cs typeface="Impact"/>
              </a:rPr>
              <a:t>матеріал</a:t>
            </a:r>
            <a:endParaRPr sz="2400">
              <a:latin typeface="Impact"/>
              <a:cs typeface="Impact"/>
            </a:endParaRPr>
          </a:p>
        </p:txBody>
      </p:sp>
      <p:grpSp>
        <p:nvGrpSpPr>
          <p:cNvPr id="5" name="object 5"/>
          <p:cNvGrpSpPr/>
          <p:nvPr/>
        </p:nvGrpSpPr>
        <p:grpSpPr>
          <a:xfrm>
            <a:off x="472211" y="1065593"/>
            <a:ext cx="1276350" cy="2807335"/>
            <a:chOff x="472211" y="1065593"/>
            <a:chExt cx="1276350" cy="2807335"/>
          </a:xfrm>
        </p:grpSpPr>
        <p:sp>
          <p:nvSpPr>
            <p:cNvPr id="6" name="object 6"/>
            <p:cNvSpPr/>
            <p:nvPr/>
          </p:nvSpPr>
          <p:spPr>
            <a:xfrm>
              <a:off x="483323" y="2252725"/>
              <a:ext cx="1254125" cy="1609090"/>
            </a:xfrm>
            <a:custGeom>
              <a:avLst/>
              <a:gdLst/>
              <a:ahLst/>
              <a:cxnLst/>
              <a:rect l="l" t="t" r="r" b="b"/>
              <a:pathLst>
                <a:path w="1254125" h="1609089">
                  <a:moveTo>
                    <a:pt x="0" y="0"/>
                  </a:moveTo>
                  <a:lnTo>
                    <a:pt x="0" y="313563"/>
                  </a:lnTo>
                  <a:lnTo>
                    <a:pt x="998" y="360691"/>
                  </a:lnTo>
                  <a:lnTo>
                    <a:pt x="3970" y="407427"/>
                  </a:lnTo>
                  <a:lnTo>
                    <a:pt x="8884" y="453729"/>
                  </a:lnTo>
                  <a:lnTo>
                    <a:pt x="15704" y="499557"/>
                  </a:lnTo>
                  <a:lnTo>
                    <a:pt x="24398" y="544871"/>
                  </a:lnTo>
                  <a:lnTo>
                    <a:pt x="34932" y="589629"/>
                  </a:lnTo>
                  <a:lnTo>
                    <a:pt x="47272" y="633791"/>
                  </a:lnTo>
                  <a:lnTo>
                    <a:pt x="61385" y="677316"/>
                  </a:lnTo>
                  <a:lnTo>
                    <a:pt x="77237" y="720163"/>
                  </a:lnTo>
                  <a:lnTo>
                    <a:pt x="94795" y="762293"/>
                  </a:lnTo>
                  <a:lnTo>
                    <a:pt x="114024" y="803663"/>
                  </a:lnTo>
                  <a:lnTo>
                    <a:pt x="134892" y="844234"/>
                  </a:lnTo>
                  <a:lnTo>
                    <a:pt x="157364" y="883964"/>
                  </a:lnTo>
                  <a:lnTo>
                    <a:pt x="181408" y="922813"/>
                  </a:lnTo>
                  <a:lnTo>
                    <a:pt x="206989" y="960741"/>
                  </a:lnTo>
                  <a:lnTo>
                    <a:pt x="234074" y="997706"/>
                  </a:lnTo>
                  <a:lnTo>
                    <a:pt x="262629" y="1033668"/>
                  </a:lnTo>
                  <a:lnTo>
                    <a:pt x="292621" y="1068587"/>
                  </a:lnTo>
                  <a:lnTo>
                    <a:pt x="324016" y="1102421"/>
                  </a:lnTo>
                  <a:lnTo>
                    <a:pt x="356781" y="1135129"/>
                  </a:lnTo>
                  <a:lnTo>
                    <a:pt x="390882" y="1166672"/>
                  </a:lnTo>
                  <a:lnTo>
                    <a:pt x="426285" y="1197008"/>
                  </a:lnTo>
                  <a:lnTo>
                    <a:pt x="462956" y="1226097"/>
                  </a:lnTo>
                  <a:lnTo>
                    <a:pt x="500863" y="1253898"/>
                  </a:lnTo>
                  <a:lnTo>
                    <a:pt x="539972" y="1280370"/>
                  </a:lnTo>
                  <a:lnTo>
                    <a:pt x="580248" y="1305473"/>
                  </a:lnTo>
                  <a:lnTo>
                    <a:pt x="621659" y="1329166"/>
                  </a:lnTo>
                  <a:lnTo>
                    <a:pt x="664170" y="1351409"/>
                  </a:lnTo>
                  <a:lnTo>
                    <a:pt x="707749" y="1372159"/>
                  </a:lnTo>
                  <a:lnTo>
                    <a:pt x="752361" y="1391378"/>
                  </a:lnTo>
                  <a:lnTo>
                    <a:pt x="797973" y="1409024"/>
                  </a:lnTo>
                  <a:lnTo>
                    <a:pt x="844551" y="1425056"/>
                  </a:lnTo>
                  <a:lnTo>
                    <a:pt x="892062" y="1439434"/>
                  </a:lnTo>
                  <a:lnTo>
                    <a:pt x="940473" y="1452118"/>
                  </a:lnTo>
                  <a:lnTo>
                    <a:pt x="940473" y="1608963"/>
                  </a:lnTo>
                  <a:lnTo>
                    <a:pt x="1254036" y="1332738"/>
                  </a:lnTo>
                  <a:lnTo>
                    <a:pt x="940473" y="981963"/>
                  </a:lnTo>
                  <a:lnTo>
                    <a:pt x="940473" y="1138682"/>
                  </a:lnTo>
                  <a:lnTo>
                    <a:pt x="892062" y="1125988"/>
                  </a:lnTo>
                  <a:lnTo>
                    <a:pt x="844551" y="1111600"/>
                  </a:lnTo>
                  <a:lnTo>
                    <a:pt x="797973" y="1095560"/>
                  </a:lnTo>
                  <a:lnTo>
                    <a:pt x="752361" y="1077907"/>
                  </a:lnTo>
                  <a:lnTo>
                    <a:pt x="707749" y="1058682"/>
                  </a:lnTo>
                  <a:lnTo>
                    <a:pt x="664170" y="1037926"/>
                  </a:lnTo>
                  <a:lnTo>
                    <a:pt x="621659" y="1015680"/>
                  </a:lnTo>
                  <a:lnTo>
                    <a:pt x="580248" y="991983"/>
                  </a:lnTo>
                  <a:lnTo>
                    <a:pt x="539972" y="966878"/>
                  </a:lnTo>
                  <a:lnTo>
                    <a:pt x="500863" y="940403"/>
                  </a:lnTo>
                  <a:lnTo>
                    <a:pt x="462956" y="912600"/>
                  </a:lnTo>
                  <a:lnTo>
                    <a:pt x="426285" y="883510"/>
                  </a:lnTo>
                  <a:lnTo>
                    <a:pt x="390882" y="853173"/>
                  </a:lnTo>
                  <a:lnTo>
                    <a:pt x="356781" y="821630"/>
                  </a:lnTo>
                  <a:lnTo>
                    <a:pt x="324016" y="788921"/>
                  </a:lnTo>
                  <a:lnTo>
                    <a:pt x="292621" y="755087"/>
                  </a:lnTo>
                  <a:lnTo>
                    <a:pt x="262629" y="720169"/>
                  </a:lnTo>
                  <a:lnTo>
                    <a:pt x="234074" y="684207"/>
                  </a:lnTo>
                  <a:lnTo>
                    <a:pt x="206989" y="647241"/>
                  </a:lnTo>
                  <a:lnTo>
                    <a:pt x="181408" y="609314"/>
                  </a:lnTo>
                  <a:lnTo>
                    <a:pt x="157364" y="570464"/>
                  </a:lnTo>
                  <a:lnTo>
                    <a:pt x="134892" y="530733"/>
                  </a:lnTo>
                  <a:lnTo>
                    <a:pt x="114024" y="490161"/>
                  </a:lnTo>
                  <a:lnTo>
                    <a:pt x="94795" y="448789"/>
                  </a:lnTo>
                  <a:lnTo>
                    <a:pt x="77237" y="406657"/>
                  </a:lnTo>
                  <a:lnTo>
                    <a:pt x="61385" y="363807"/>
                  </a:lnTo>
                  <a:lnTo>
                    <a:pt x="47272" y="320278"/>
                  </a:lnTo>
                  <a:lnTo>
                    <a:pt x="34932" y="276112"/>
                  </a:lnTo>
                  <a:lnTo>
                    <a:pt x="24398" y="231349"/>
                  </a:lnTo>
                  <a:lnTo>
                    <a:pt x="15704" y="186030"/>
                  </a:lnTo>
                  <a:lnTo>
                    <a:pt x="8884" y="140194"/>
                  </a:lnTo>
                  <a:lnTo>
                    <a:pt x="3970" y="93884"/>
                  </a:lnTo>
                  <a:lnTo>
                    <a:pt x="998" y="47139"/>
                  </a:lnTo>
                  <a:lnTo>
                    <a:pt x="0" y="0"/>
                  </a:lnTo>
                  <a:close/>
                </a:path>
              </a:pathLst>
            </a:custGeom>
            <a:solidFill>
              <a:srgbClr val="C00000"/>
            </a:solidFill>
          </p:spPr>
          <p:txBody>
            <a:bodyPr wrap="square" lIns="0" tIns="0" rIns="0" bIns="0" rtlCol="0"/>
            <a:lstStyle/>
            <a:p>
              <a:endParaRPr/>
            </a:p>
          </p:txBody>
        </p:sp>
        <p:sp>
          <p:nvSpPr>
            <p:cNvPr id="7" name="object 7"/>
            <p:cNvSpPr/>
            <p:nvPr/>
          </p:nvSpPr>
          <p:spPr>
            <a:xfrm>
              <a:off x="483321" y="1076705"/>
              <a:ext cx="1254125" cy="1332865"/>
            </a:xfrm>
            <a:custGeom>
              <a:avLst/>
              <a:gdLst/>
              <a:ahLst/>
              <a:cxnLst/>
              <a:rect l="l" t="t" r="r" b="b"/>
              <a:pathLst>
                <a:path w="1254125" h="1332864">
                  <a:moveTo>
                    <a:pt x="1254038" y="0"/>
                  </a:moveTo>
                  <a:lnTo>
                    <a:pt x="1212136" y="664"/>
                  </a:lnTo>
                  <a:lnTo>
                    <a:pt x="1170281" y="2651"/>
                  </a:lnTo>
                  <a:lnTo>
                    <a:pt x="1128522" y="5947"/>
                  </a:lnTo>
                  <a:lnTo>
                    <a:pt x="1086906" y="10541"/>
                  </a:lnTo>
                  <a:lnTo>
                    <a:pt x="1037050" y="17773"/>
                  </a:lnTo>
                  <a:lnTo>
                    <a:pt x="987957" y="26770"/>
                  </a:lnTo>
                  <a:lnTo>
                    <a:pt x="939660" y="37492"/>
                  </a:lnTo>
                  <a:lnTo>
                    <a:pt x="892190" y="49899"/>
                  </a:lnTo>
                  <a:lnTo>
                    <a:pt x="845580" y="63952"/>
                  </a:lnTo>
                  <a:lnTo>
                    <a:pt x="799861" y="79611"/>
                  </a:lnTo>
                  <a:lnTo>
                    <a:pt x="755067" y="96836"/>
                  </a:lnTo>
                  <a:lnTo>
                    <a:pt x="711228" y="115589"/>
                  </a:lnTo>
                  <a:lnTo>
                    <a:pt x="668378" y="135830"/>
                  </a:lnTo>
                  <a:lnTo>
                    <a:pt x="626548" y="157519"/>
                  </a:lnTo>
                  <a:lnTo>
                    <a:pt x="585770" y="180617"/>
                  </a:lnTo>
                  <a:lnTo>
                    <a:pt x="546077" y="205083"/>
                  </a:lnTo>
                  <a:lnTo>
                    <a:pt x="507501" y="230880"/>
                  </a:lnTo>
                  <a:lnTo>
                    <a:pt x="470074" y="257967"/>
                  </a:lnTo>
                  <a:lnTo>
                    <a:pt x="433827" y="286305"/>
                  </a:lnTo>
                  <a:lnTo>
                    <a:pt x="398794" y="315854"/>
                  </a:lnTo>
                  <a:lnTo>
                    <a:pt x="365005" y="346575"/>
                  </a:lnTo>
                  <a:lnTo>
                    <a:pt x="332494" y="378428"/>
                  </a:lnTo>
                  <a:lnTo>
                    <a:pt x="301293" y="411374"/>
                  </a:lnTo>
                  <a:lnTo>
                    <a:pt x="271433" y="445373"/>
                  </a:lnTo>
                  <a:lnTo>
                    <a:pt x="242947" y="480387"/>
                  </a:lnTo>
                  <a:lnTo>
                    <a:pt x="215867" y="516374"/>
                  </a:lnTo>
                  <a:lnTo>
                    <a:pt x="190225" y="553297"/>
                  </a:lnTo>
                  <a:lnTo>
                    <a:pt x="166053" y="591114"/>
                  </a:lnTo>
                  <a:lnTo>
                    <a:pt x="143383" y="629788"/>
                  </a:lnTo>
                  <a:lnTo>
                    <a:pt x="122247" y="669278"/>
                  </a:lnTo>
                  <a:lnTo>
                    <a:pt x="102678" y="709545"/>
                  </a:lnTo>
                  <a:lnTo>
                    <a:pt x="84708" y="750549"/>
                  </a:lnTo>
                  <a:lnTo>
                    <a:pt x="68369" y="792251"/>
                  </a:lnTo>
                  <a:lnTo>
                    <a:pt x="53692" y="834612"/>
                  </a:lnTo>
                  <a:lnTo>
                    <a:pt x="40710" y="877591"/>
                  </a:lnTo>
                  <a:lnTo>
                    <a:pt x="29456" y="921150"/>
                  </a:lnTo>
                  <a:lnTo>
                    <a:pt x="19961" y="965249"/>
                  </a:lnTo>
                  <a:lnTo>
                    <a:pt x="12257" y="1009848"/>
                  </a:lnTo>
                  <a:lnTo>
                    <a:pt x="6377" y="1054908"/>
                  </a:lnTo>
                  <a:lnTo>
                    <a:pt x="2353" y="1100390"/>
                  </a:lnTo>
                  <a:lnTo>
                    <a:pt x="216" y="1146253"/>
                  </a:lnTo>
                  <a:lnTo>
                    <a:pt x="0" y="1192459"/>
                  </a:lnTo>
                  <a:lnTo>
                    <a:pt x="1735" y="1238969"/>
                  </a:lnTo>
                  <a:lnTo>
                    <a:pt x="5455" y="1285741"/>
                  </a:lnTo>
                  <a:lnTo>
                    <a:pt x="11191" y="1332738"/>
                  </a:lnTo>
                  <a:lnTo>
                    <a:pt x="18951" y="1285751"/>
                  </a:lnTo>
                  <a:lnTo>
                    <a:pt x="28631" y="1239448"/>
                  </a:lnTo>
                  <a:lnTo>
                    <a:pt x="40189" y="1193861"/>
                  </a:lnTo>
                  <a:lnTo>
                    <a:pt x="53584" y="1149024"/>
                  </a:lnTo>
                  <a:lnTo>
                    <a:pt x="68774" y="1104973"/>
                  </a:lnTo>
                  <a:lnTo>
                    <a:pt x="85717" y="1061740"/>
                  </a:lnTo>
                  <a:lnTo>
                    <a:pt x="104372" y="1019360"/>
                  </a:lnTo>
                  <a:lnTo>
                    <a:pt x="124697" y="977867"/>
                  </a:lnTo>
                  <a:lnTo>
                    <a:pt x="146651" y="937295"/>
                  </a:lnTo>
                  <a:lnTo>
                    <a:pt x="170193" y="897678"/>
                  </a:lnTo>
                  <a:lnTo>
                    <a:pt x="195280" y="859051"/>
                  </a:lnTo>
                  <a:lnTo>
                    <a:pt x="221871" y="821446"/>
                  </a:lnTo>
                  <a:lnTo>
                    <a:pt x="249926" y="784899"/>
                  </a:lnTo>
                  <a:lnTo>
                    <a:pt x="279401" y="749444"/>
                  </a:lnTo>
                  <a:lnTo>
                    <a:pt x="310256" y="715113"/>
                  </a:lnTo>
                  <a:lnTo>
                    <a:pt x="342449" y="681943"/>
                  </a:lnTo>
                  <a:lnTo>
                    <a:pt x="375938" y="649966"/>
                  </a:lnTo>
                  <a:lnTo>
                    <a:pt x="410683" y="619217"/>
                  </a:lnTo>
                  <a:lnTo>
                    <a:pt x="446641" y="589729"/>
                  </a:lnTo>
                  <a:lnTo>
                    <a:pt x="483771" y="561538"/>
                  </a:lnTo>
                  <a:lnTo>
                    <a:pt x="522031" y="534676"/>
                  </a:lnTo>
                  <a:lnTo>
                    <a:pt x="561380" y="509178"/>
                  </a:lnTo>
                  <a:lnTo>
                    <a:pt x="601777" y="485079"/>
                  </a:lnTo>
                  <a:lnTo>
                    <a:pt x="643179" y="462411"/>
                  </a:lnTo>
                  <a:lnTo>
                    <a:pt x="685545" y="441210"/>
                  </a:lnTo>
                  <a:lnTo>
                    <a:pt x="728835" y="421509"/>
                  </a:lnTo>
                  <a:lnTo>
                    <a:pt x="773005" y="403342"/>
                  </a:lnTo>
                  <a:lnTo>
                    <a:pt x="818015" y="386744"/>
                  </a:lnTo>
                  <a:lnTo>
                    <a:pt x="863824" y="371748"/>
                  </a:lnTo>
                  <a:lnTo>
                    <a:pt x="910388" y="358389"/>
                  </a:lnTo>
                  <a:lnTo>
                    <a:pt x="957668" y="346701"/>
                  </a:lnTo>
                  <a:lnTo>
                    <a:pt x="1005622" y="336717"/>
                  </a:lnTo>
                  <a:lnTo>
                    <a:pt x="1054207" y="328472"/>
                  </a:lnTo>
                  <a:lnTo>
                    <a:pt x="1103383" y="322000"/>
                  </a:lnTo>
                  <a:lnTo>
                    <a:pt x="1153108" y="317335"/>
                  </a:lnTo>
                  <a:lnTo>
                    <a:pt x="1203340" y="314511"/>
                  </a:lnTo>
                  <a:lnTo>
                    <a:pt x="1254038" y="313563"/>
                  </a:lnTo>
                  <a:lnTo>
                    <a:pt x="1254038" y="0"/>
                  </a:lnTo>
                  <a:close/>
                </a:path>
              </a:pathLst>
            </a:custGeom>
            <a:solidFill>
              <a:srgbClr val="9A0000"/>
            </a:solidFill>
          </p:spPr>
          <p:txBody>
            <a:bodyPr wrap="square" lIns="0" tIns="0" rIns="0" bIns="0" rtlCol="0"/>
            <a:lstStyle/>
            <a:p>
              <a:endParaRPr/>
            </a:p>
          </p:txBody>
        </p:sp>
        <p:sp>
          <p:nvSpPr>
            <p:cNvPr id="8" name="object 8"/>
            <p:cNvSpPr/>
            <p:nvPr/>
          </p:nvSpPr>
          <p:spPr>
            <a:xfrm>
              <a:off x="483323" y="1076705"/>
              <a:ext cx="1254125" cy="2785110"/>
            </a:xfrm>
            <a:custGeom>
              <a:avLst/>
              <a:gdLst/>
              <a:ahLst/>
              <a:cxnLst/>
              <a:rect l="l" t="t" r="r" b="b"/>
              <a:pathLst>
                <a:path w="1254125" h="2785110">
                  <a:moveTo>
                    <a:pt x="0" y="1176020"/>
                  </a:moveTo>
                  <a:lnTo>
                    <a:pt x="998" y="1223159"/>
                  </a:lnTo>
                  <a:lnTo>
                    <a:pt x="3970" y="1269904"/>
                  </a:lnTo>
                  <a:lnTo>
                    <a:pt x="8884" y="1316214"/>
                  </a:lnTo>
                  <a:lnTo>
                    <a:pt x="15704" y="1362050"/>
                  </a:lnTo>
                  <a:lnTo>
                    <a:pt x="24398" y="1407369"/>
                  </a:lnTo>
                  <a:lnTo>
                    <a:pt x="34932" y="1452132"/>
                  </a:lnTo>
                  <a:lnTo>
                    <a:pt x="47272" y="1496298"/>
                  </a:lnTo>
                  <a:lnTo>
                    <a:pt x="61385" y="1539827"/>
                  </a:lnTo>
                  <a:lnTo>
                    <a:pt x="77237" y="1582677"/>
                  </a:lnTo>
                  <a:lnTo>
                    <a:pt x="94795" y="1624809"/>
                  </a:lnTo>
                  <a:lnTo>
                    <a:pt x="114024" y="1666181"/>
                  </a:lnTo>
                  <a:lnTo>
                    <a:pt x="134892" y="1706753"/>
                  </a:lnTo>
                  <a:lnTo>
                    <a:pt x="157364" y="1746484"/>
                  </a:lnTo>
                  <a:lnTo>
                    <a:pt x="181408" y="1785334"/>
                  </a:lnTo>
                  <a:lnTo>
                    <a:pt x="206989" y="1823261"/>
                  </a:lnTo>
                  <a:lnTo>
                    <a:pt x="234074" y="1860227"/>
                  </a:lnTo>
                  <a:lnTo>
                    <a:pt x="262629" y="1896189"/>
                  </a:lnTo>
                  <a:lnTo>
                    <a:pt x="292621" y="1931107"/>
                  </a:lnTo>
                  <a:lnTo>
                    <a:pt x="324016" y="1964941"/>
                  </a:lnTo>
                  <a:lnTo>
                    <a:pt x="356781" y="1997650"/>
                  </a:lnTo>
                  <a:lnTo>
                    <a:pt x="390882" y="2029193"/>
                  </a:lnTo>
                  <a:lnTo>
                    <a:pt x="426285" y="2059530"/>
                  </a:lnTo>
                  <a:lnTo>
                    <a:pt x="462956" y="2088620"/>
                  </a:lnTo>
                  <a:lnTo>
                    <a:pt x="500863" y="2116423"/>
                  </a:lnTo>
                  <a:lnTo>
                    <a:pt x="539972" y="2142898"/>
                  </a:lnTo>
                  <a:lnTo>
                    <a:pt x="580248" y="2168003"/>
                  </a:lnTo>
                  <a:lnTo>
                    <a:pt x="621659" y="2191700"/>
                  </a:lnTo>
                  <a:lnTo>
                    <a:pt x="664170" y="2213946"/>
                  </a:lnTo>
                  <a:lnTo>
                    <a:pt x="707749" y="2234702"/>
                  </a:lnTo>
                  <a:lnTo>
                    <a:pt x="752361" y="2253927"/>
                  </a:lnTo>
                  <a:lnTo>
                    <a:pt x="797973" y="2271580"/>
                  </a:lnTo>
                  <a:lnTo>
                    <a:pt x="844551" y="2287620"/>
                  </a:lnTo>
                  <a:lnTo>
                    <a:pt x="892062" y="2302008"/>
                  </a:lnTo>
                  <a:lnTo>
                    <a:pt x="940473" y="2314702"/>
                  </a:lnTo>
                  <a:lnTo>
                    <a:pt x="940473" y="2157984"/>
                  </a:lnTo>
                  <a:lnTo>
                    <a:pt x="1254036" y="2508758"/>
                  </a:lnTo>
                  <a:lnTo>
                    <a:pt x="940473" y="2784983"/>
                  </a:lnTo>
                  <a:lnTo>
                    <a:pt x="940473" y="2628138"/>
                  </a:lnTo>
                  <a:lnTo>
                    <a:pt x="892062" y="2615454"/>
                  </a:lnTo>
                  <a:lnTo>
                    <a:pt x="844551" y="2601076"/>
                  </a:lnTo>
                  <a:lnTo>
                    <a:pt x="797973" y="2585044"/>
                  </a:lnTo>
                  <a:lnTo>
                    <a:pt x="752361" y="2567398"/>
                  </a:lnTo>
                  <a:lnTo>
                    <a:pt x="707749" y="2548179"/>
                  </a:lnTo>
                  <a:lnTo>
                    <a:pt x="664170" y="2527429"/>
                  </a:lnTo>
                  <a:lnTo>
                    <a:pt x="621659" y="2505186"/>
                  </a:lnTo>
                  <a:lnTo>
                    <a:pt x="580248" y="2481493"/>
                  </a:lnTo>
                  <a:lnTo>
                    <a:pt x="539972" y="2456390"/>
                  </a:lnTo>
                  <a:lnTo>
                    <a:pt x="500863" y="2429918"/>
                  </a:lnTo>
                  <a:lnTo>
                    <a:pt x="462956" y="2402117"/>
                  </a:lnTo>
                  <a:lnTo>
                    <a:pt x="426285" y="2373028"/>
                  </a:lnTo>
                  <a:lnTo>
                    <a:pt x="390882" y="2342692"/>
                  </a:lnTo>
                  <a:lnTo>
                    <a:pt x="356781" y="2311149"/>
                  </a:lnTo>
                  <a:lnTo>
                    <a:pt x="324016" y="2278441"/>
                  </a:lnTo>
                  <a:lnTo>
                    <a:pt x="292621" y="2244607"/>
                  </a:lnTo>
                  <a:lnTo>
                    <a:pt x="262629" y="2209688"/>
                  </a:lnTo>
                  <a:lnTo>
                    <a:pt x="234074" y="2173726"/>
                  </a:lnTo>
                  <a:lnTo>
                    <a:pt x="206989" y="2136761"/>
                  </a:lnTo>
                  <a:lnTo>
                    <a:pt x="181408" y="2098833"/>
                  </a:lnTo>
                  <a:lnTo>
                    <a:pt x="157364" y="2059984"/>
                  </a:lnTo>
                  <a:lnTo>
                    <a:pt x="134892" y="2020254"/>
                  </a:lnTo>
                  <a:lnTo>
                    <a:pt x="114024" y="1979683"/>
                  </a:lnTo>
                  <a:lnTo>
                    <a:pt x="94795" y="1938313"/>
                  </a:lnTo>
                  <a:lnTo>
                    <a:pt x="77237" y="1896183"/>
                  </a:lnTo>
                  <a:lnTo>
                    <a:pt x="61385" y="1853336"/>
                  </a:lnTo>
                  <a:lnTo>
                    <a:pt x="47272" y="1809811"/>
                  </a:lnTo>
                  <a:lnTo>
                    <a:pt x="34932" y="1765649"/>
                  </a:lnTo>
                  <a:lnTo>
                    <a:pt x="24398" y="1720891"/>
                  </a:lnTo>
                  <a:lnTo>
                    <a:pt x="15704" y="1675577"/>
                  </a:lnTo>
                  <a:lnTo>
                    <a:pt x="8884" y="1629749"/>
                  </a:lnTo>
                  <a:lnTo>
                    <a:pt x="3970" y="1583447"/>
                  </a:lnTo>
                  <a:lnTo>
                    <a:pt x="998" y="1536711"/>
                  </a:lnTo>
                  <a:lnTo>
                    <a:pt x="0" y="1489583"/>
                  </a:lnTo>
                  <a:lnTo>
                    <a:pt x="0" y="1176020"/>
                  </a:lnTo>
                  <a:lnTo>
                    <a:pt x="949" y="1129843"/>
                  </a:lnTo>
                  <a:lnTo>
                    <a:pt x="3772" y="1084117"/>
                  </a:lnTo>
                  <a:lnTo>
                    <a:pt x="8436" y="1038874"/>
                  </a:lnTo>
                  <a:lnTo>
                    <a:pt x="14905" y="994148"/>
                  </a:lnTo>
                  <a:lnTo>
                    <a:pt x="23145" y="949971"/>
                  </a:lnTo>
                  <a:lnTo>
                    <a:pt x="33120" y="906375"/>
                  </a:lnTo>
                  <a:lnTo>
                    <a:pt x="44795" y="863394"/>
                  </a:lnTo>
                  <a:lnTo>
                    <a:pt x="58136" y="821059"/>
                  </a:lnTo>
                  <a:lnTo>
                    <a:pt x="73108" y="779404"/>
                  </a:lnTo>
                  <a:lnTo>
                    <a:pt x="89677" y="738462"/>
                  </a:lnTo>
                  <a:lnTo>
                    <a:pt x="107806" y="698264"/>
                  </a:lnTo>
                  <a:lnTo>
                    <a:pt x="127462" y="658844"/>
                  </a:lnTo>
                  <a:lnTo>
                    <a:pt x="148609" y="620235"/>
                  </a:lnTo>
                  <a:lnTo>
                    <a:pt x="171213" y="582469"/>
                  </a:lnTo>
                  <a:lnTo>
                    <a:pt x="195239" y="545578"/>
                  </a:lnTo>
                  <a:lnTo>
                    <a:pt x="220651" y="509596"/>
                  </a:lnTo>
                  <a:lnTo>
                    <a:pt x="247416" y="474555"/>
                  </a:lnTo>
                  <a:lnTo>
                    <a:pt x="275498" y="440487"/>
                  </a:lnTo>
                  <a:lnTo>
                    <a:pt x="304863" y="407427"/>
                  </a:lnTo>
                  <a:lnTo>
                    <a:pt x="335475" y="375405"/>
                  </a:lnTo>
                  <a:lnTo>
                    <a:pt x="367299" y="344455"/>
                  </a:lnTo>
                  <a:lnTo>
                    <a:pt x="400302" y="314610"/>
                  </a:lnTo>
                  <a:lnTo>
                    <a:pt x="434448" y="285902"/>
                  </a:lnTo>
                  <a:lnTo>
                    <a:pt x="469701" y="258364"/>
                  </a:lnTo>
                  <a:lnTo>
                    <a:pt x="506028" y="232029"/>
                  </a:lnTo>
                  <a:lnTo>
                    <a:pt x="543394" y="206929"/>
                  </a:lnTo>
                  <a:lnTo>
                    <a:pt x="581763" y="183097"/>
                  </a:lnTo>
                  <a:lnTo>
                    <a:pt x="621101" y="160565"/>
                  </a:lnTo>
                  <a:lnTo>
                    <a:pt x="661373" y="139367"/>
                  </a:lnTo>
                  <a:lnTo>
                    <a:pt x="702544" y="119535"/>
                  </a:lnTo>
                  <a:lnTo>
                    <a:pt x="744579" y="101102"/>
                  </a:lnTo>
                  <a:lnTo>
                    <a:pt x="787443" y="84100"/>
                  </a:lnTo>
                  <a:lnTo>
                    <a:pt x="831102" y="68562"/>
                  </a:lnTo>
                  <a:lnTo>
                    <a:pt x="875521" y="54521"/>
                  </a:lnTo>
                  <a:lnTo>
                    <a:pt x="920664" y="42009"/>
                  </a:lnTo>
                  <a:lnTo>
                    <a:pt x="966498" y="31060"/>
                  </a:lnTo>
                  <a:lnTo>
                    <a:pt x="1012986" y="21706"/>
                  </a:lnTo>
                  <a:lnTo>
                    <a:pt x="1060095" y="13979"/>
                  </a:lnTo>
                  <a:lnTo>
                    <a:pt x="1107789" y="7912"/>
                  </a:lnTo>
                  <a:lnTo>
                    <a:pt x="1156034" y="3538"/>
                  </a:lnTo>
                  <a:lnTo>
                    <a:pt x="1204794" y="890"/>
                  </a:lnTo>
                  <a:lnTo>
                    <a:pt x="1254036" y="0"/>
                  </a:lnTo>
                  <a:lnTo>
                    <a:pt x="1254036" y="313563"/>
                  </a:lnTo>
                  <a:lnTo>
                    <a:pt x="1203338" y="314511"/>
                  </a:lnTo>
                  <a:lnTo>
                    <a:pt x="1153105" y="317335"/>
                  </a:lnTo>
                  <a:lnTo>
                    <a:pt x="1103381" y="322000"/>
                  </a:lnTo>
                  <a:lnTo>
                    <a:pt x="1054205" y="328472"/>
                  </a:lnTo>
                  <a:lnTo>
                    <a:pt x="1005619" y="336717"/>
                  </a:lnTo>
                  <a:lnTo>
                    <a:pt x="957666" y="346701"/>
                  </a:lnTo>
                  <a:lnTo>
                    <a:pt x="910386" y="358389"/>
                  </a:lnTo>
                  <a:lnTo>
                    <a:pt x="863821" y="371748"/>
                  </a:lnTo>
                  <a:lnTo>
                    <a:pt x="818013" y="386744"/>
                  </a:lnTo>
                  <a:lnTo>
                    <a:pt x="773003" y="403342"/>
                  </a:lnTo>
                  <a:lnTo>
                    <a:pt x="728832" y="421509"/>
                  </a:lnTo>
                  <a:lnTo>
                    <a:pt x="685543" y="441210"/>
                  </a:lnTo>
                  <a:lnTo>
                    <a:pt x="643177" y="462411"/>
                  </a:lnTo>
                  <a:lnTo>
                    <a:pt x="601774" y="485079"/>
                  </a:lnTo>
                  <a:lnTo>
                    <a:pt x="561378" y="509178"/>
                  </a:lnTo>
                  <a:lnTo>
                    <a:pt x="522029" y="534676"/>
                  </a:lnTo>
                  <a:lnTo>
                    <a:pt x="483768" y="561538"/>
                  </a:lnTo>
                  <a:lnTo>
                    <a:pt x="446638" y="589729"/>
                  </a:lnTo>
                  <a:lnTo>
                    <a:pt x="410680" y="619217"/>
                  </a:lnTo>
                  <a:lnTo>
                    <a:pt x="375936" y="649966"/>
                  </a:lnTo>
                  <a:lnTo>
                    <a:pt x="342446" y="681943"/>
                  </a:lnTo>
                  <a:lnTo>
                    <a:pt x="310253" y="715113"/>
                  </a:lnTo>
                  <a:lnTo>
                    <a:pt x="279398" y="749444"/>
                  </a:lnTo>
                  <a:lnTo>
                    <a:pt x="249923" y="784899"/>
                  </a:lnTo>
                  <a:lnTo>
                    <a:pt x="221869" y="821446"/>
                  </a:lnTo>
                  <a:lnTo>
                    <a:pt x="195278" y="859051"/>
                  </a:lnTo>
                  <a:lnTo>
                    <a:pt x="170190" y="897678"/>
                  </a:lnTo>
                  <a:lnTo>
                    <a:pt x="146649" y="937295"/>
                  </a:lnTo>
                  <a:lnTo>
                    <a:pt x="124695" y="977867"/>
                  </a:lnTo>
                  <a:lnTo>
                    <a:pt x="104370" y="1019360"/>
                  </a:lnTo>
                  <a:lnTo>
                    <a:pt x="85715" y="1061740"/>
                  </a:lnTo>
                  <a:lnTo>
                    <a:pt x="68771" y="1104973"/>
                  </a:lnTo>
                  <a:lnTo>
                    <a:pt x="53582" y="1149024"/>
                  </a:lnTo>
                  <a:lnTo>
                    <a:pt x="40187" y="1193861"/>
                  </a:lnTo>
                  <a:lnTo>
                    <a:pt x="28629" y="1239448"/>
                  </a:lnTo>
                  <a:lnTo>
                    <a:pt x="18949" y="1285751"/>
                  </a:lnTo>
                  <a:lnTo>
                    <a:pt x="11188" y="1332738"/>
                  </a:lnTo>
                </a:path>
              </a:pathLst>
            </a:custGeom>
            <a:ln w="22225">
              <a:solidFill>
                <a:srgbClr val="360A22"/>
              </a:solidFill>
            </a:ln>
          </p:spPr>
          <p:txBody>
            <a:bodyPr wrap="square" lIns="0" tIns="0" rIns="0" bIns="0" rtlCol="0"/>
            <a:lstStyle/>
            <a:p>
              <a:endParaRPr/>
            </a:p>
          </p:txBody>
        </p:sp>
      </p:grpSp>
      <p:sp>
        <p:nvSpPr>
          <p:cNvPr id="9" name="object 9"/>
          <p:cNvSpPr txBox="1"/>
          <p:nvPr/>
        </p:nvSpPr>
        <p:spPr>
          <a:xfrm>
            <a:off x="1902841" y="4336922"/>
            <a:ext cx="8530590" cy="914400"/>
          </a:xfrm>
          <a:prstGeom prst="rect">
            <a:avLst/>
          </a:prstGeom>
          <a:solidFill>
            <a:srgbClr val="4D1334"/>
          </a:solidFill>
          <a:ln w="22225">
            <a:solidFill>
              <a:srgbClr val="360A22"/>
            </a:solidFill>
          </a:ln>
        </p:spPr>
        <p:txBody>
          <a:bodyPr vert="horz" wrap="square" lIns="0" tIns="271780" rIns="0" bIns="0" rtlCol="0">
            <a:spAutoFit/>
          </a:bodyPr>
          <a:lstStyle/>
          <a:p>
            <a:pPr marL="377825" indent="-287020">
              <a:lnSpc>
                <a:spcPct val="100000"/>
              </a:lnSpc>
              <a:spcBef>
                <a:spcPts val="2140"/>
              </a:spcBef>
              <a:buFont typeface="Wingdings"/>
              <a:buChar char=""/>
              <a:tabLst>
                <a:tab pos="378460" algn="l"/>
              </a:tabLst>
            </a:pPr>
            <a:r>
              <a:rPr sz="2400" spc="-5" dirty="0">
                <a:solidFill>
                  <a:srgbClr val="FFFF00"/>
                </a:solidFill>
                <a:latin typeface="Impact"/>
                <a:cs typeface="Impact"/>
              </a:rPr>
              <a:t>Методичні вказівки</a:t>
            </a:r>
            <a:r>
              <a:rPr sz="2400" spc="-10" dirty="0">
                <a:solidFill>
                  <a:srgbClr val="FFFF00"/>
                </a:solidFill>
                <a:latin typeface="Impact"/>
                <a:cs typeface="Impact"/>
              </a:rPr>
              <a:t> </a:t>
            </a:r>
            <a:r>
              <a:rPr sz="2400" spc="-5" dirty="0">
                <a:solidFill>
                  <a:srgbClr val="FFFF00"/>
                </a:solidFill>
                <a:latin typeface="Impact"/>
                <a:cs typeface="Impact"/>
              </a:rPr>
              <a:t>до проведення</a:t>
            </a:r>
            <a:r>
              <a:rPr sz="2400" spc="-10" dirty="0">
                <a:solidFill>
                  <a:srgbClr val="FFFF00"/>
                </a:solidFill>
                <a:latin typeface="Impact"/>
                <a:cs typeface="Impact"/>
              </a:rPr>
              <a:t> </a:t>
            </a:r>
            <a:r>
              <a:rPr sz="2400" spc="-5" dirty="0">
                <a:solidFill>
                  <a:srgbClr val="FFFF00"/>
                </a:solidFill>
                <a:latin typeface="Impact"/>
                <a:cs typeface="Impact"/>
              </a:rPr>
              <a:t>практичних</a:t>
            </a:r>
            <a:r>
              <a:rPr sz="2400" spc="-25" dirty="0">
                <a:solidFill>
                  <a:srgbClr val="FFFF00"/>
                </a:solidFill>
                <a:latin typeface="Impact"/>
                <a:cs typeface="Impact"/>
              </a:rPr>
              <a:t> </a:t>
            </a:r>
            <a:r>
              <a:rPr sz="2400" dirty="0">
                <a:solidFill>
                  <a:srgbClr val="FFFF00"/>
                </a:solidFill>
                <a:latin typeface="Impact"/>
                <a:cs typeface="Impact"/>
              </a:rPr>
              <a:t>занять</a:t>
            </a:r>
            <a:endParaRPr sz="2400">
              <a:latin typeface="Impact"/>
              <a:cs typeface="Impact"/>
            </a:endParaRPr>
          </a:p>
        </p:txBody>
      </p:sp>
      <p:sp>
        <p:nvSpPr>
          <p:cNvPr id="10" name="object 10"/>
          <p:cNvSpPr txBox="1"/>
          <p:nvPr/>
        </p:nvSpPr>
        <p:spPr>
          <a:xfrm>
            <a:off x="1933194" y="5511220"/>
            <a:ext cx="8493760" cy="1268730"/>
          </a:xfrm>
          <a:prstGeom prst="rect">
            <a:avLst/>
          </a:prstGeom>
          <a:solidFill>
            <a:srgbClr val="4D1334"/>
          </a:solidFill>
          <a:ln w="22225">
            <a:solidFill>
              <a:srgbClr val="360A22"/>
            </a:solidFill>
          </a:ln>
        </p:spPr>
        <p:txBody>
          <a:bodyPr vert="horz" wrap="square" lIns="0" tIns="241935" rIns="0" bIns="0" rtlCol="0">
            <a:spAutoFit/>
          </a:bodyPr>
          <a:lstStyle/>
          <a:p>
            <a:pPr marL="377825" marR="1365885" indent="-287020">
              <a:lnSpc>
                <a:spcPct val="103299"/>
              </a:lnSpc>
              <a:spcBef>
                <a:spcPts val="1905"/>
              </a:spcBef>
              <a:buClr>
                <a:srgbClr val="FFFF00"/>
              </a:buClr>
              <a:buFont typeface="Wingdings"/>
              <a:buChar char=""/>
              <a:tabLst>
                <a:tab pos="439420" algn="l"/>
              </a:tabLst>
            </a:pPr>
            <a:r>
              <a:rPr dirty="0"/>
              <a:t>	</a:t>
            </a:r>
            <a:r>
              <a:rPr sz="2400" spc="-5" dirty="0">
                <a:solidFill>
                  <a:srgbClr val="FFFF00"/>
                </a:solidFill>
                <a:latin typeface="Impact"/>
                <a:cs typeface="Impact"/>
              </a:rPr>
              <a:t>Методичні рекомендації </a:t>
            </a:r>
            <a:r>
              <a:rPr sz="2400" dirty="0">
                <a:solidFill>
                  <a:srgbClr val="FFFF00"/>
                </a:solidFill>
                <a:latin typeface="Impact"/>
                <a:cs typeface="Impact"/>
              </a:rPr>
              <a:t>і завдання </a:t>
            </a:r>
            <a:r>
              <a:rPr sz="2400" spc="-5" dirty="0">
                <a:solidFill>
                  <a:srgbClr val="FFFF00"/>
                </a:solidFill>
                <a:latin typeface="Impact"/>
                <a:cs typeface="Impact"/>
              </a:rPr>
              <a:t>до виконання </a:t>
            </a:r>
            <a:r>
              <a:rPr sz="2400" spc="-409" dirty="0">
                <a:solidFill>
                  <a:srgbClr val="FFFF00"/>
                </a:solidFill>
                <a:latin typeface="Impact"/>
                <a:cs typeface="Impact"/>
              </a:rPr>
              <a:t> </a:t>
            </a:r>
            <a:r>
              <a:rPr sz="2400" spc="-5" dirty="0">
                <a:solidFill>
                  <a:srgbClr val="FFFF00"/>
                </a:solidFill>
                <a:latin typeface="Impact"/>
                <a:cs typeface="Impact"/>
              </a:rPr>
              <a:t>самостійної</a:t>
            </a:r>
            <a:r>
              <a:rPr sz="2400" spc="-10" dirty="0">
                <a:solidFill>
                  <a:srgbClr val="FFFF00"/>
                </a:solidFill>
                <a:latin typeface="Impact"/>
                <a:cs typeface="Impact"/>
              </a:rPr>
              <a:t> </a:t>
            </a:r>
            <a:r>
              <a:rPr sz="2400" spc="-5" dirty="0">
                <a:solidFill>
                  <a:srgbClr val="FFFF00"/>
                </a:solidFill>
                <a:latin typeface="Impact"/>
                <a:cs typeface="Impact"/>
              </a:rPr>
              <a:t>та</a:t>
            </a:r>
            <a:r>
              <a:rPr sz="2400" spc="5" dirty="0">
                <a:solidFill>
                  <a:srgbClr val="FFFF00"/>
                </a:solidFill>
                <a:latin typeface="Impact"/>
                <a:cs typeface="Impact"/>
              </a:rPr>
              <a:t> </a:t>
            </a:r>
            <a:r>
              <a:rPr sz="2400" dirty="0">
                <a:solidFill>
                  <a:srgbClr val="FFFF00"/>
                </a:solidFill>
                <a:latin typeface="Impact"/>
                <a:cs typeface="Impact"/>
              </a:rPr>
              <a:t>індивідуальної</a:t>
            </a:r>
            <a:r>
              <a:rPr sz="2400" spc="-15" dirty="0">
                <a:solidFill>
                  <a:srgbClr val="FFFF00"/>
                </a:solidFill>
                <a:latin typeface="Impact"/>
                <a:cs typeface="Impact"/>
              </a:rPr>
              <a:t> </a:t>
            </a:r>
            <a:r>
              <a:rPr sz="2400" spc="-10" dirty="0">
                <a:solidFill>
                  <a:srgbClr val="FFFF00"/>
                </a:solidFill>
                <a:latin typeface="Impact"/>
                <a:cs typeface="Impact"/>
              </a:rPr>
              <a:t>роботи</a:t>
            </a:r>
            <a:endParaRPr sz="2400">
              <a:latin typeface="Impact"/>
              <a:cs typeface="Impact"/>
            </a:endParaRPr>
          </a:p>
        </p:txBody>
      </p:sp>
      <p:sp>
        <p:nvSpPr>
          <p:cNvPr id="11" name="object 11"/>
          <p:cNvSpPr txBox="1"/>
          <p:nvPr/>
        </p:nvSpPr>
        <p:spPr>
          <a:xfrm>
            <a:off x="1894077" y="2047875"/>
            <a:ext cx="8530590" cy="914400"/>
          </a:xfrm>
          <a:prstGeom prst="rect">
            <a:avLst/>
          </a:prstGeom>
          <a:solidFill>
            <a:srgbClr val="4D1334"/>
          </a:solidFill>
          <a:ln w="22225">
            <a:solidFill>
              <a:srgbClr val="360A22"/>
            </a:solidFill>
          </a:ln>
        </p:spPr>
        <p:txBody>
          <a:bodyPr vert="horz" wrap="square" lIns="0" tIns="271780" rIns="0" bIns="0" rtlCol="0">
            <a:spAutoFit/>
          </a:bodyPr>
          <a:lstStyle/>
          <a:p>
            <a:pPr marL="423545" indent="-332740">
              <a:lnSpc>
                <a:spcPct val="100000"/>
              </a:lnSpc>
              <a:spcBef>
                <a:spcPts val="2140"/>
              </a:spcBef>
              <a:buSzPct val="75000"/>
              <a:buFont typeface="Wingdings"/>
              <a:buChar char=""/>
              <a:tabLst>
                <a:tab pos="423545" algn="l"/>
                <a:tab pos="424180" algn="l"/>
              </a:tabLst>
            </a:pPr>
            <a:r>
              <a:rPr sz="2400" spc="-5" dirty="0">
                <a:solidFill>
                  <a:srgbClr val="FFFF00"/>
                </a:solidFill>
                <a:latin typeface="Impact"/>
                <a:cs typeface="Impact"/>
              </a:rPr>
              <a:t>Робоча</a:t>
            </a:r>
            <a:r>
              <a:rPr sz="2400" spc="-10" dirty="0">
                <a:solidFill>
                  <a:srgbClr val="FFFF00"/>
                </a:solidFill>
                <a:latin typeface="Impact"/>
                <a:cs typeface="Impact"/>
              </a:rPr>
              <a:t> </a:t>
            </a:r>
            <a:r>
              <a:rPr sz="2400" spc="-5" dirty="0">
                <a:solidFill>
                  <a:srgbClr val="FFFF00"/>
                </a:solidFill>
                <a:latin typeface="Impact"/>
                <a:cs typeface="Impact"/>
              </a:rPr>
              <a:t>програма</a:t>
            </a:r>
            <a:r>
              <a:rPr sz="2400" spc="409" dirty="0">
                <a:solidFill>
                  <a:srgbClr val="FFFF00"/>
                </a:solidFill>
                <a:latin typeface="Impact"/>
                <a:cs typeface="Impact"/>
              </a:rPr>
              <a:t> </a:t>
            </a:r>
            <a:r>
              <a:rPr sz="2400" spc="-5" dirty="0">
                <a:solidFill>
                  <a:srgbClr val="FFFF00"/>
                </a:solidFill>
                <a:latin typeface="Impact"/>
                <a:cs typeface="Impact"/>
              </a:rPr>
              <a:t>навчальної</a:t>
            </a:r>
            <a:r>
              <a:rPr sz="2400" spc="-15" dirty="0">
                <a:solidFill>
                  <a:srgbClr val="FFFF00"/>
                </a:solidFill>
                <a:latin typeface="Impact"/>
                <a:cs typeface="Impact"/>
              </a:rPr>
              <a:t> </a:t>
            </a:r>
            <a:r>
              <a:rPr sz="2400" spc="-5" dirty="0">
                <a:solidFill>
                  <a:srgbClr val="FFFF00"/>
                </a:solidFill>
                <a:latin typeface="Impact"/>
                <a:cs typeface="Impact"/>
              </a:rPr>
              <a:t>дисципліни</a:t>
            </a:r>
            <a:endParaRPr sz="2400">
              <a:latin typeface="Impact"/>
              <a:cs typeface="Impac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0677" y="606551"/>
            <a:ext cx="11300460" cy="1259205"/>
          </a:xfrm>
          <a:prstGeom prst="rect">
            <a:avLst/>
          </a:prstGeom>
          <a:solidFill>
            <a:srgbClr val="4D1334"/>
          </a:solidFill>
        </p:spPr>
        <p:txBody>
          <a:bodyPr vert="horz" wrap="square" lIns="0" tIns="2540" rIns="0" bIns="0" rtlCol="0">
            <a:spAutoFit/>
          </a:bodyPr>
          <a:lstStyle/>
          <a:p>
            <a:pPr>
              <a:lnSpc>
                <a:spcPct val="100000"/>
              </a:lnSpc>
              <a:spcBef>
                <a:spcPts val="20"/>
              </a:spcBef>
            </a:pPr>
            <a:endParaRPr sz="3500">
              <a:latin typeface="Times New Roman"/>
              <a:cs typeface="Times New Roman"/>
            </a:endParaRPr>
          </a:p>
          <a:p>
            <a:pPr algn="ctr">
              <a:lnSpc>
                <a:spcPct val="100000"/>
              </a:lnSpc>
              <a:spcBef>
                <a:spcPts val="5"/>
              </a:spcBef>
            </a:pPr>
            <a:r>
              <a:rPr sz="3600" spc="-5" dirty="0">
                <a:solidFill>
                  <a:srgbClr val="FFFFFF"/>
                </a:solidFill>
                <a:latin typeface="Impact"/>
                <a:cs typeface="Impact"/>
              </a:rPr>
              <a:t>КАДРОВЕ</a:t>
            </a:r>
            <a:r>
              <a:rPr sz="3600" spc="-15" dirty="0">
                <a:solidFill>
                  <a:srgbClr val="FFFFFF"/>
                </a:solidFill>
                <a:latin typeface="Impact"/>
                <a:cs typeface="Impact"/>
              </a:rPr>
              <a:t> </a:t>
            </a:r>
            <a:r>
              <a:rPr sz="3600" spc="-5" dirty="0">
                <a:solidFill>
                  <a:srgbClr val="FFFFFF"/>
                </a:solidFill>
                <a:latin typeface="Impact"/>
                <a:cs typeface="Impact"/>
              </a:rPr>
              <a:t>ЗАБЕЗПЕЧЕННЯ</a:t>
            </a:r>
            <a:endParaRPr sz="3600">
              <a:latin typeface="Impact"/>
              <a:cs typeface="Impact"/>
            </a:endParaRPr>
          </a:p>
        </p:txBody>
      </p:sp>
      <p:grpSp>
        <p:nvGrpSpPr>
          <p:cNvPr id="3" name="object 3"/>
          <p:cNvGrpSpPr/>
          <p:nvPr/>
        </p:nvGrpSpPr>
        <p:grpSpPr>
          <a:xfrm>
            <a:off x="2131250" y="2771330"/>
            <a:ext cx="7167880" cy="3196590"/>
            <a:chOff x="2131250" y="2771330"/>
            <a:chExt cx="7167880" cy="3196590"/>
          </a:xfrm>
        </p:grpSpPr>
        <p:sp>
          <p:nvSpPr>
            <p:cNvPr id="4" name="object 4"/>
            <p:cNvSpPr/>
            <p:nvPr/>
          </p:nvSpPr>
          <p:spPr>
            <a:xfrm>
              <a:off x="2142363" y="2782442"/>
              <a:ext cx="7145655" cy="3174365"/>
            </a:xfrm>
            <a:custGeom>
              <a:avLst/>
              <a:gdLst/>
              <a:ahLst/>
              <a:cxnLst/>
              <a:rect l="l" t="t" r="r" b="b"/>
              <a:pathLst>
                <a:path w="7145655" h="3174365">
                  <a:moveTo>
                    <a:pt x="3572637" y="0"/>
                  </a:moveTo>
                  <a:lnTo>
                    <a:pt x="3507723" y="256"/>
                  </a:lnTo>
                  <a:lnTo>
                    <a:pt x="3443090" y="1023"/>
                  </a:lnTo>
                  <a:lnTo>
                    <a:pt x="3378748" y="2297"/>
                  </a:lnTo>
                  <a:lnTo>
                    <a:pt x="3314705" y="4072"/>
                  </a:lnTo>
                  <a:lnTo>
                    <a:pt x="3250972" y="6345"/>
                  </a:lnTo>
                  <a:lnTo>
                    <a:pt x="3187559" y="9111"/>
                  </a:lnTo>
                  <a:lnTo>
                    <a:pt x="3124476" y="12365"/>
                  </a:lnTo>
                  <a:lnTo>
                    <a:pt x="3061731" y="16104"/>
                  </a:lnTo>
                  <a:lnTo>
                    <a:pt x="2999335" y="20324"/>
                  </a:lnTo>
                  <a:lnTo>
                    <a:pt x="2937298" y="25019"/>
                  </a:lnTo>
                  <a:lnTo>
                    <a:pt x="2875630" y="30185"/>
                  </a:lnTo>
                  <a:lnTo>
                    <a:pt x="2814339" y="35819"/>
                  </a:lnTo>
                  <a:lnTo>
                    <a:pt x="2753437" y="41916"/>
                  </a:lnTo>
                  <a:lnTo>
                    <a:pt x="2692932" y="48471"/>
                  </a:lnTo>
                  <a:lnTo>
                    <a:pt x="2632834" y="55480"/>
                  </a:lnTo>
                  <a:lnTo>
                    <a:pt x="2573154" y="62939"/>
                  </a:lnTo>
                  <a:lnTo>
                    <a:pt x="2513901" y="70843"/>
                  </a:lnTo>
                  <a:lnTo>
                    <a:pt x="2455084" y="79189"/>
                  </a:lnTo>
                  <a:lnTo>
                    <a:pt x="2396714" y="87971"/>
                  </a:lnTo>
                  <a:lnTo>
                    <a:pt x="2338800" y="97186"/>
                  </a:lnTo>
                  <a:lnTo>
                    <a:pt x="2281352" y="106829"/>
                  </a:lnTo>
                  <a:lnTo>
                    <a:pt x="2224380" y="116896"/>
                  </a:lnTo>
                  <a:lnTo>
                    <a:pt x="2167893" y="127382"/>
                  </a:lnTo>
                  <a:lnTo>
                    <a:pt x="2111902" y="138283"/>
                  </a:lnTo>
                  <a:lnTo>
                    <a:pt x="2056415" y="149595"/>
                  </a:lnTo>
                  <a:lnTo>
                    <a:pt x="2001444" y="161314"/>
                  </a:lnTo>
                  <a:lnTo>
                    <a:pt x="1946997" y="173435"/>
                  </a:lnTo>
                  <a:lnTo>
                    <a:pt x="1893084" y="185953"/>
                  </a:lnTo>
                  <a:lnTo>
                    <a:pt x="1839715" y="198865"/>
                  </a:lnTo>
                  <a:lnTo>
                    <a:pt x="1786900" y="212166"/>
                  </a:lnTo>
                  <a:lnTo>
                    <a:pt x="1734649" y="225851"/>
                  </a:lnTo>
                  <a:lnTo>
                    <a:pt x="1682971" y="239917"/>
                  </a:lnTo>
                  <a:lnTo>
                    <a:pt x="1631876" y="254360"/>
                  </a:lnTo>
                  <a:lnTo>
                    <a:pt x="1581374" y="269174"/>
                  </a:lnTo>
                  <a:lnTo>
                    <a:pt x="1531475" y="284355"/>
                  </a:lnTo>
                  <a:lnTo>
                    <a:pt x="1482187" y="299899"/>
                  </a:lnTo>
                  <a:lnTo>
                    <a:pt x="1433523" y="315803"/>
                  </a:lnTo>
                  <a:lnTo>
                    <a:pt x="1385490" y="332060"/>
                  </a:lnTo>
                  <a:lnTo>
                    <a:pt x="1338098" y="348668"/>
                  </a:lnTo>
                  <a:lnTo>
                    <a:pt x="1291358" y="365621"/>
                  </a:lnTo>
                  <a:lnTo>
                    <a:pt x="1245279" y="382916"/>
                  </a:lnTo>
                  <a:lnTo>
                    <a:pt x="1199872" y="400548"/>
                  </a:lnTo>
                  <a:lnTo>
                    <a:pt x="1155144" y="418513"/>
                  </a:lnTo>
                  <a:lnTo>
                    <a:pt x="1111108" y="436806"/>
                  </a:lnTo>
                  <a:lnTo>
                    <a:pt x="1067771" y="455423"/>
                  </a:lnTo>
                  <a:lnTo>
                    <a:pt x="1025144" y="474359"/>
                  </a:lnTo>
                  <a:lnTo>
                    <a:pt x="983238" y="493611"/>
                  </a:lnTo>
                  <a:lnTo>
                    <a:pt x="942060" y="513175"/>
                  </a:lnTo>
                  <a:lnTo>
                    <a:pt x="901622" y="533045"/>
                  </a:lnTo>
                  <a:lnTo>
                    <a:pt x="861933" y="553217"/>
                  </a:lnTo>
                  <a:lnTo>
                    <a:pt x="823002" y="573687"/>
                  </a:lnTo>
                  <a:lnTo>
                    <a:pt x="784841" y="594451"/>
                  </a:lnTo>
                  <a:lnTo>
                    <a:pt x="747457" y="615505"/>
                  </a:lnTo>
                  <a:lnTo>
                    <a:pt x="710861" y="636843"/>
                  </a:lnTo>
                  <a:lnTo>
                    <a:pt x="675064" y="658462"/>
                  </a:lnTo>
                  <a:lnTo>
                    <a:pt x="640073" y="680358"/>
                  </a:lnTo>
                  <a:lnTo>
                    <a:pt x="605901" y="702525"/>
                  </a:lnTo>
                  <a:lnTo>
                    <a:pt x="572555" y="724961"/>
                  </a:lnTo>
                  <a:lnTo>
                    <a:pt x="540046" y="747659"/>
                  </a:lnTo>
                  <a:lnTo>
                    <a:pt x="508383" y="770617"/>
                  </a:lnTo>
                  <a:lnTo>
                    <a:pt x="477577" y="793829"/>
                  </a:lnTo>
                  <a:lnTo>
                    <a:pt x="418573" y="841000"/>
                  </a:lnTo>
                  <a:lnTo>
                    <a:pt x="363111" y="889138"/>
                  </a:lnTo>
                  <a:lnTo>
                    <a:pt x="311270" y="938208"/>
                  </a:lnTo>
                  <a:lnTo>
                    <a:pt x="263128" y="988176"/>
                  </a:lnTo>
                  <a:lnTo>
                    <a:pt x="218762" y="1039006"/>
                  </a:lnTo>
                  <a:lnTo>
                    <a:pt x="178251" y="1090663"/>
                  </a:lnTo>
                  <a:lnTo>
                    <a:pt x="141673" y="1143115"/>
                  </a:lnTo>
                  <a:lnTo>
                    <a:pt x="109106" y="1196324"/>
                  </a:lnTo>
                  <a:lnTo>
                    <a:pt x="80628" y="1250258"/>
                  </a:lnTo>
                  <a:lnTo>
                    <a:pt x="56317" y="1304881"/>
                  </a:lnTo>
                  <a:lnTo>
                    <a:pt x="36251" y="1360158"/>
                  </a:lnTo>
                  <a:lnTo>
                    <a:pt x="20508" y="1416055"/>
                  </a:lnTo>
                  <a:lnTo>
                    <a:pt x="9166" y="1472537"/>
                  </a:lnTo>
                  <a:lnTo>
                    <a:pt x="2304" y="1529570"/>
                  </a:lnTo>
                  <a:lnTo>
                    <a:pt x="0" y="1587119"/>
                  </a:lnTo>
                  <a:lnTo>
                    <a:pt x="577" y="1615955"/>
                  </a:lnTo>
                  <a:lnTo>
                    <a:pt x="5171" y="1673250"/>
                  </a:lnTo>
                  <a:lnTo>
                    <a:pt x="14282" y="1730012"/>
                  </a:lnTo>
                  <a:lnTo>
                    <a:pt x="27834" y="1786206"/>
                  </a:lnTo>
                  <a:lnTo>
                    <a:pt x="45748" y="1841797"/>
                  </a:lnTo>
                  <a:lnTo>
                    <a:pt x="67946" y="1896751"/>
                  </a:lnTo>
                  <a:lnTo>
                    <a:pt x="94351" y="1951034"/>
                  </a:lnTo>
                  <a:lnTo>
                    <a:pt x="124883" y="2004609"/>
                  </a:lnTo>
                  <a:lnTo>
                    <a:pt x="159466" y="2057444"/>
                  </a:lnTo>
                  <a:lnTo>
                    <a:pt x="198020" y="2109502"/>
                  </a:lnTo>
                  <a:lnTo>
                    <a:pt x="240468" y="2160750"/>
                  </a:lnTo>
                  <a:lnTo>
                    <a:pt x="286732" y="2211153"/>
                  </a:lnTo>
                  <a:lnTo>
                    <a:pt x="336733" y="2260676"/>
                  </a:lnTo>
                  <a:lnTo>
                    <a:pt x="390395" y="2309284"/>
                  </a:lnTo>
                  <a:lnTo>
                    <a:pt x="447637" y="2356942"/>
                  </a:lnTo>
                  <a:lnTo>
                    <a:pt x="508383" y="2403617"/>
                  </a:lnTo>
                  <a:lnTo>
                    <a:pt x="540046" y="2426574"/>
                  </a:lnTo>
                  <a:lnTo>
                    <a:pt x="572555" y="2449273"/>
                  </a:lnTo>
                  <a:lnTo>
                    <a:pt x="605901" y="2471708"/>
                  </a:lnTo>
                  <a:lnTo>
                    <a:pt x="640073" y="2493875"/>
                  </a:lnTo>
                  <a:lnTo>
                    <a:pt x="675064" y="2515770"/>
                  </a:lnTo>
                  <a:lnTo>
                    <a:pt x="710861" y="2537389"/>
                  </a:lnTo>
                  <a:lnTo>
                    <a:pt x="747457" y="2558727"/>
                  </a:lnTo>
                  <a:lnTo>
                    <a:pt x="784841" y="2579781"/>
                  </a:lnTo>
                  <a:lnTo>
                    <a:pt x="823002" y="2600545"/>
                  </a:lnTo>
                  <a:lnTo>
                    <a:pt x="861933" y="2621015"/>
                  </a:lnTo>
                  <a:lnTo>
                    <a:pt x="901622" y="2641187"/>
                  </a:lnTo>
                  <a:lnTo>
                    <a:pt x="942060" y="2661056"/>
                  </a:lnTo>
                  <a:lnTo>
                    <a:pt x="983238" y="2680619"/>
                  </a:lnTo>
                  <a:lnTo>
                    <a:pt x="1025144" y="2699871"/>
                  </a:lnTo>
                  <a:lnTo>
                    <a:pt x="1067771" y="2718808"/>
                  </a:lnTo>
                  <a:lnTo>
                    <a:pt x="1111108" y="2737425"/>
                  </a:lnTo>
                  <a:lnTo>
                    <a:pt x="1155144" y="2755718"/>
                  </a:lnTo>
                  <a:lnTo>
                    <a:pt x="1199872" y="2773682"/>
                  </a:lnTo>
                  <a:lnTo>
                    <a:pt x="1245279" y="2791314"/>
                  </a:lnTo>
                  <a:lnTo>
                    <a:pt x="1291358" y="2808608"/>
                  </a:lnTo>
                  <a:lnTo>
                    <a:pt x="1338098" y="2825561"/>
                  </a:lnTo>
                  <a:lnTo>
                    <a:pt x="1385490" y="2842169"/>
                  </a:lnTo>
                  <a:lnTo>
                    <a:pt x="1433523" y="2858426"/>
                  </a:lnTo>
                  <a:lnTo>
                    <a:pt x="1482187" y="2874329"/>
                  </a:lnTo>
                  <a:lnTo>
                    <a:pt x="1531475" y="2889874"/>
                  </a:lnTo>
                  <a:lnTo>
                    <a:pt x="1581374" y="2905055"/>
                  </a:lnTo>
                  <a:lnTo>
                    <a:pt x="1631876" y="2919868"/>
                  </a:lnTo>
                  <a:lnTo>
                    <a:pt x="1682971" y="2934310"/>
                  </a:lnTo>
                  <a:lnTo>
                    <a:pt x="1734649" y="2948376"/>
                  </a:lnTo>
                  <a:lnTo>
                    <a:pt x="1786900" y="2962062"/>
                  </a:lnTo>
                  <a:lnTo>
                    <a:pt x="1839715" y="2975363"/>
                  </a:lnTo>
                  <a:lnTo>
                    <a:pt x="1893084" y="2988274"/>
                  </a:lnTo>
                  <a:lnTo>
                    <a:pt x="1946997" y="3000792"/>
                  </a:lnTo>
                  <a:lnTo>
                    <a:pt x="2001444" y="3012913"/>
                  </a:lnTo>
                  <a:lnTo>
                    <a:pt x="2056415" y="3024631"/>
                  </a:lnTo>
                  <a:lnTo>
                    <a:pt x="2111902" y="3035943"/>
                  </a:lnTo>
                  <a:lnTo>
                    <a:pt x="2167893" y="3046844"/>
                  </a:lnTo>
                  <a:lnTo>
                    <a:pt x="2224380" y="3057330"/>
                  </a:lnTo>
                  <a:lnTo>
                    <a:pt x="2281352" y="3067397"/>
                  </a:lnTo>
                  <a:lnTo>
                    <a:pt x="2338800" y="3077040"/>
                  </a:lnTo>
                  <a:lnTo>
                    <a:pt x="2396714" y="3086254"/>
                  </a:lnTo>
                  <a:lnTo>
                    <a:pt x="2455084" y="3095037"/>
                  </a:lnTo>
                  <a:lnTo>
                    <a:pt x="2513901" y="3103382"/>
                  </a:lnTo>
                  <a:lnTo>
                    <a:pt x="2573154" y="3111286"/>
                  </a:lnTo>
                  <a:lnTo>
                    <a:pt x="2632834" y="3118745"/>
                  </a:lnTo>
                  <a:lnTo>
                    <a:pt x="2692932" y="3125754"/>
                  </a:lnTo>
                  <a:lnTo>
                    <a:pt x="2753437" y="3132309"/>
                  </a:lnTo>
                  <a:lnTo>
                    <a:pt x="2814339" y="3138406"/>
                  </a:lnTo>
                  <a:lnTo>
                    <a:pt x="2875630" y="3144039"/>
                  </a:lnTo>
                  <a:lnTo>
                    <a:pt x="2937298" y="3149206"/>
                  </a:lnTo>
                  <a:lnTo>
                    <a:pt x="2999335" y="3153901"/>
                  </a:lnTo>
                  <a:lnTo>
                    <a:pt x="3061731" y="3158120"/>
                  </a:lnTo>
                  <a:lnTo>
                    <a:pt x="3124476" y="3161859"/>
                  </a:lnTo>
                  <a:lnTo>
                    <a:pt x="3187559" y="3165114"/>
                  </a:lnTo>
                  <a:lnTo>
                    <a:pt x="3250972" y="3167880"/>
                  </a:lnTo>
                  <a:lnTo>
                    <a:pt x="3314705" y="3170152"/>
                  </a:lnTo>
                  <a:lnTo>
                    <a:pt x="3378748" y="3171928"/>
                  </a:lnTo>
                  <a:lnTo>
                    <a:pt x="3443090" y="3173201"/>
                  </a:lnTo>
                  <a:lnTo>
                    <a:pt x="3507723" y="3173968"/>
                  </a:lnTo>
                  <a:lnTo>
                    <a:pt x="3572637" y="3174225"/>
                  </a:lnTo>
                  <a:lnTo>
                    <a:pt x="3637550" y="3173968"/>
                  </a:lnTo>
                  <a:lnTo>
                    <a:pt x="3702183" y="3173201"/>
                  </a:lnTo>
                  <a:lnTo>
                    <a:pt x="3766525" y="3171928"/>
                  </a:lnTo>
                  <a:lnTo>
                    <a:pt x="3830568" y="3170152"/>
                  </a:lnTo>
                  <a:lnTo>
                    <a:pt x="3894301" y="3167880"/>
                  </a:lnTo>
                  <a:lnTo>
                    <a:pt x="3957714" y="3165114"/>
                  </a:lnTo>
                  <a:lnTo>
                    <a:pt x="4020797" y="3161859"/>
                  </a:lnTo>
                  <a:lnTo>
                    <a:pt x="4083542" y="3158120"/>
                  </a:lnTo>
                  <a:lnTo>
                    <a:pt x="4145938" y="3153901"/>
                  </a:lnTo>
                  <a:lnTo>
                    <a:pt x="4207975" y="3149206"/>
                  </a:lnTo>
                  <a:lnTo>
                    <a:pt x="4269643" y="3144039"/>
                  </a:lnTo>
                  <a:lnTo>
                    <a:pt x="4330934" y="3138406"/>
                  </a:lnTo>
                  <a:lnTo>
                    <a:pt x="4391836" y="3132309"/>
                  </a:lnTo>
                  <a:lnTo>
                    <a:pt x="4452341" y="3125754"/>
                  </a:lnTo>
                  <a:lnTo>
                    <a:pt x="4512439" y="3118745"/>
                  </a:lnTo>
                  <a:lnTo>
                    <a:pt x="4572119" y="3111286"/>
                  </a:lnTo>
                  <a:lnTo>
                    <a:pt x="4631372" y="3103382"/>
                  </a:lnTo>
                  <a:lnTo>
                    <a:pt x="4690189" y="3095037"/>
                  </a:lnTo>
                  <a:lnTo>
                    <a:pt x="4748559" y="3086254"/>
                  </a:lnTo>
                  <a:lnTo>
                    <a:pt x="4806473" y="3077040"/>
                  </a:lnTo>
                  <a:lnTo>
                    <a:pt x="4863921" y="3067397"/>
                  </a:lnTo>
                  <a:lnTo>
                    <a:pt x="4920893" y="3057330"/>
                  </a:lnTo>
                  <a:lnTo>
                    <a:pt x="4977380" y="3046844"/>
                  </a:lnTo>
                  <a:lnTo>
                    <a:pt x="5033371" y="3035943"/>
                  </a:lnTo>
                  <a:lnTo>
                    <a:pt x="5088858" y="3024631"/>
                  </a:lnTo>
                  <a:lnTo>
                    <a:pt x="5143829" y="3012913"/>
                  </a:lnTo>
                  <a:lnTo>
                    <a:pt x="5198276" y="3000792"/>
                  </a:lnTo>
                  <a:lnTo>
                    <a:pt x="5252189" y="2988274"/>
                  </a:lnTo>
                  <a:lnTo>
                    <a:pt x="5305558" y="2975363"/>
                  </a:lnTo>
                  <a:lnTo>
                    <a:pt x="5358373" y="2962062"/>
                  </a:lnTo>
                  <a:lnTo>
                    <a:pt x="5410624" y="2948376"/>
                  </a:lnTo>
                  <a:lnTo>
                    <a:pt x="5462302" y="2934310"/>
                  </a:lnTo>
                  <a:lnTo>
                    <a:pt x="5513397" y="2919868"/>
                  </a:lnTo>
                  <a:lnTo>
                    <a:pt x="5563899" y="2905055"/>
                  </a:lnTo>
                  <a:lnTo>
                    <a:pt x="5613798" y="2889874"/>
                  </a:lnTo>
                  <a:lnTo>
                    <a:pt x="5663086" y="2874329"/>
                  </a:lnTo>
                  <a:lnTo>
                    <a:pt x="5711750" y="2858426"/>
                  </a:lnTo>
                  <a:lnTo>
                    <a:pt x="5759783" y="2842169"/>
                  </a:lnTo>
                  <a:lnTo>
                    <a:pt x="5807175" y="2825561"/>
                  </a:lnTo>
                  <a:lnTo>
                    <a:pt x="5853915" y="2808608"/>
                  </a:lnTo>
                  <a:lnTo>
                    <a:pt x="5899994" y="2791314"/>
                  </a:lnTo>
                  <a:lnTo>
                    <a:pt x="5945401" y="2773682"/>
                  </a:lnTo>
                  <a:lnTo>
                    <a:pt x="5990129" y="2755718"/>
                  </a:lnTo>
                  <a:lnTo>
                    <a:pt x="6034165" y="2737425"/>
                  </a:lnTo>
                  <a:lnTo>
                    <a:pt x="6077502" y="2718808"/>
                  </a:lnTo>
                  <a:lnTo>
                    <a:pt x="6120129" y="2699871"/>
                  </a:lnTo>
                  <a:lnTo>
                    <a:pt x="6162035" y="2680619"/>
                  </a:lnTo>
                  <a:lnTo>
                    <a:pt x="6203213" y="2661056"/>
                  </a:lnTo>
                  <a:lnTo>
                    <a:pt x="6243651" y="2641187"/>
                  </a:lnTo>
                  <a:lnTo>
                    <a:pt x="6283340" y="2621015"/>
                  </a:lnTo>
                  <a:lnTo>
                    <a:pt x="6322271" y="2600545"/>
                  </a:lnTo>
                  <a:lnTo>
                    <a:pt x="6360432" y="2579781"/>
                  </a:lnTo>
                  <a:lnTo>
                    <a:pt x="6397816" y="2558727"/>
                  </a:lnTo>
                  <a:lnTo>
                    <a:pt x="6434412" y="2537389"/>
                  </a:lnTo>
                  <a:lnTo>
                    <a:pt x="6470209" y="2515770"/>
                  </a:lnTo>
                  <a:lnTo>
                    <a:pt x="6505200" y="2493875"/>
                  </a:lnTo>
                  <a:lnTo>
                    <a:pt x="6539372" y="2471708"/>
                  </a:lnTo>
                  <a:lnTo>
                    <a:pt x="6572718" y="2449273"/>
                  </a:lnTo>
                  <a:lnTo>
                    <a:pt x="6605227" y="2426574"/>
                  </a:lnTo>
                  <a:lnTo>
                    <a:pt x="6636890" y="2403617"/>
                  </a:lnTo>
                  <a:lnTo>
                    <a:pt x="6667696" y="2380405"/>
                  </a:lnTo>
                  <a:lnTo>
                    <a:pt x="6726700" y="2333234"/>
                  </a:lnTo>
                  <a:lnTo>
                    <a:pt x="6782162" y="2285096"/>
                  </a:lnTo>
                  <a:lnTo>
                    <a:pt x="6834003" y="2236026"/>
                  </a:lnTo>
                  <a:lnTo>
                    <a:pt x="6882145" y="2186060"/>
                  </a:lnTo>
                  <a:lnTo>
                    <a:pt x="6926511" y="2135230"/>
                  </a:lnTo>
                  <a:lnTo>
                    <a:pt x="6967022" y="2083572"/>
                  </a:lnTo>
                  <a:lnTo>
                    <a:pt x="7003600" y="2031121"/>
                  </a:lnTo>
                  <a:lnTo>
                    <a:pt x="7036167" y="1977912"/>
                  </a:lnTo>
                  <a:lnTo>
                    <a:pt x="7064645" y="1923979"/>
                  </a:lnTo>
                  <a:lnTo>
                    <a:pt x="7088956" y="1869356"/>
                  </a:lnTo>
                  <a:lnTo>
                    <a:pt x="7109022" y="1814079"/>
                  </a:lnTo>
                  <a:lnTo>
                    <a:pt x="7124765" y="1758182"/>
                  </a:lnTo>
                  <a:lnTo>
                    <a:pt x="7136107" y="1701700"/>
                  </a:lnTo>
                  <a:lnTo>
                    <a:pt x="7142969" y="1644667"/>
                  </a:lnTo>
                  <a:lnTo>
                    <a:pt x="7145273" y="1587119"/>
                  </a:lnTo>
                  <a:lnTo>
                    <a:pt x="7144696" y="1558282"/>
                  </a:lnTo>
                  <a:lnTo>
                    <a:pt x="7140102" y="1500987"/>
                  </a:lnTo>
                  <a:lnTo>
                    <a:pt x="7130991" y="1444225"/>
                  </a:lnTo>
                  <a:lnTo>
                    <a:pt x="7117439" y="1388031"/>
                  </a:lnTo>
                  <a:lnTo>
                    <a:pt x="7099525" y="1332440"/>
                  </a:lnTo>
                  <a:lnTo>
                    <a:pt x="7077327" y="1277485"/>
                  </a:lnTo>
                  <a:lnTo>
                    <a:pt x="7050922" y="1223203"/>
                  </a:lnTo>
                  <a:lnTo>
                    <a:pt x="7020390" y="1169627"/>
                  </a:lnTo>
                  <a:lnTo>
                    <a:pt x="6985807" y="1116792"/>
                  </a:lnTo>
                  <a:lnTo>
                    <a:pt x="6947253" y="1064733"/>
                  </a:lnTo>
                  <a:lnTo>
                    <a:pt x="6904805" y="1013485"/>
                  </a:lnTo>
                  <a:lnTo>
                    <a:pt x="6858541" y="963082"/>
                  </a:lnTo>
                  <a:lnTo>
                    <a:pt x="6808540" y="913559"/>
                  </a:lnTo>
                  <a:lnTo>
                    <a:pt x="6754878" y="864951"/>
                  </a:lnTo>
                  <a:lnTo>
                    <a:pt x="6697636" y="817292"/>
                  </a:lnTo>
                  <a:lnTo>
                    <a:pt x="6636890" y="770617"/>
                  </a:lnTo>
                  <a:lnTo>
                    <a:pt x="6605227" y="747659"/>
                  </a:lnTo>
                  <a:lnTo>
                    <a:pt x="6572718" y="724961"/>
                  </a:lnTo>
                  <a:lnTo>
                    <a:pt x="6539372" y="702525"/>
                  </a:lnTo>
                  <a:lnTo>
                    <a:pt x="6505200" y="680358"/>
                  </a:lnTo>
                  <a:lnTo>
                    <a:pt x="6470209" y="658462"/>
                  </a:lnTo>
                  <a:lnTo>
                    <a:pt x="6434412" y="636843"/>
                  </a:lnTo>
                  <a:lnTo>
                    <a:pt x="6397816" y="615505"/>
                  </a:lnTo>
                  <a:lnTo>
                    <a:pt x="6360432" y="594451"/>
                  </a:lnTo>
                  <a:lnTo>
                    <a:pt x="6322271" y="573687"/>
                  </a:lnTo>
                  <a:lnTo>
                    <a:pt x="6283340" y="553217"/>
                  </a:lnTo>
                  <a:lnTo>
                    <a:pt x="6243651" y="533045"/>
                  </a:lnTo>
                  <a:lnTo>
                    <a:pt x="6203213" y="513175"/>
                  </a:lnTo>
                  <a:lnTo>
                    <a:pt x="6162035" y="493611"/>
                  </a:lnTo>
                  <a:lnTo>
                    <a:pt x="6120129" y="474359"/>
                  </a:lnTo>
                  <a:lnTo>
                    <a:pt x="6077502" y="455423"/>
                  </a:lnTo>
                  <a:lnTo>
                    <a:pt x="6034165" y="436806"/>
                  </a:lnTo>
                  <a:lnTo>
                    <a:pt x="5990129" y="418513"/>
                  </a:lnTo>
                  <a:lnTo>
                    <a:pt x="5945401" y="400548"/>
                  </a:lnTo>
                  <a:lnTo>
                    <a:pt x="5899994" y="382916"/>
                  </a:lnTo>
                  <a:lnTo>
                    <a:pt x="5853915" y="365621"/>
                  </a:lnTo>
                  <a:lnTo>
                    <a:pt x="5807175" y="348668"/>
                  </a:lnTo>
                  <a:lnTo>
                    <a:pt x="5759783" y="332060"/>
                  </a:lnTo>
                  <a:lnTo>
                    <a:pt x="5711750" y="315803"/>
                  </a:lnTo>
                  <a:lnTo>
                    <a:pt x="5663086" y="299899"/>
                  </a:lnTo>
                  <a:lnTo>
                    <a:pt x="5613798" y="284355"/>
                  </a:lnTo>
                  <a:lnTo>
                    <a:pt x="5563899" y="269174"/>
                  </a:lnTo>
                  <a:lnTo>
                    <a:pt x="5513397" y="254360"/>
                  </a:lnTo>
                  <a:lnTo>
                    <a:pt x="5462302" y="239917"/>
                  </a:lnTo>
                  <a:lnTo>
                    <a:pt x="5410624" y="225851"/>
                  </a:lnTo>
                  <a:lnTo>
                    <a:pt x="5358373" y="212166"/>
                  </a:lnTo>
                  <a:lnTo>
                    <a:pt x="5305558" y="198865"/>
                  </a:lnTo>
                  <a:lnTo>
                    <a:pt x="5252189" y="185953"/>
                  </a:lnTo>
                  <a:lnTo>
                    <a:pt x="5198276" y="173435"/>
                  </a:lnTo>
                  <a:lnTo>
                    <a:pt x="5143829" y="161314"/>
                  </a:lnTo>
                  <a:lnTo>
                    <a:pt x="5088858" y="149595"/>
                  </a:lnTo>
                  <a:lnTo>
                    <a:pt x="5033371" y="138283"/>
                  </a:lnTo>
                  <a:lnTo>
                    <a:pt x="4977380" y="127382"/>
                  </a:lnTo>
                  <a:lnTo>
                    <a:pt x="4920893" y="116896"/>
                  </a:lnTo>
                  <a:lnTo>
                    <a:pt x="4863921" y="106829"/>
                  </a:lnTo>
                  <a:lnTo>
                    <a:pt x="4806473" y="97186"/>
                  </a:lnTo>
                  <a:lnTo>
                    <a:pt x="4748559" y="87971"/>
                  </a:lnTo>
                  <a:lnTo>
                    <a:pt x="4690189" y="79189"/>
                  </a:lnTo>
                  <a:lnTo>
                    <a:pt x="4631372" y="70843"/>
                  </a:lnTo>
                  <a:lnTo>
                    <a:pt x="4572119" y="62939"/>
                  </a:lnTo>
                  <a:lnTo>
                    <a:pt x="4512439" y="55480"/>
                  </a:lnTo>
                  <a:lnTo>
                    <a:pt x="4452341" y="48471"/>
                  </a:lnTo>
                  <a:lnTo>
                    <a:pt x="4391836" y="41916"/>
                  </a:lnTo>
                  <a:lnTo>
                    <a:pt x="4330934" y="35819"/>
                  </a:lnTo>
                  <a:lnTo>
                    <a:pt x="4269643" y="30185"/>
                  </a:lnTo>
                  <a:lnTo>
                    <a:pt x="4207975" y="25019"/>
                  </a:lnTo>
                  <a:lnTo>
                    <a:pt x="4145938" y="20324"/>
                  </a:lnTo>
                  <a:lnTo>
                    <a:pt x="4083542" y="16104"/>
                  </a:lnTo>
                  <a:lnTo>
                    <a:pt x="4020797" y="12365"/>
                  </a:lnTo>
                  <a:lnTo>
                    <a:pt x="3957714" y="9111"/>
                  </a:lnTo>
                  <a:lnTo>
                    <a:pt x="3894301" y="6345"/>
                  </a:lnTo>
                  <a:lnTo>
                    <a:pt x="3830568" y="4072"/>
                  </a:lnTo>
                  <a:lnTo>
                    <a:pt x="3766525" y="2297"/>
                  </a:lnTo>
                  <a:lnTo>
                    <a:pt x="3702183" y="1023"/>
                  </a:lnTo>
                  <a:lnTo>
                    <a:pt x="3637550" y="256"/>
                  </a:lnTo>
                  <a:lnTo>
                    <a:pt x="3572637" y="0"/>
                  </a:lnTo>
                  <a:close/>
                </a:path>
              </a:pathLst>
            </a:custGeom>
            <a:solidFill>
              <a:srgbClr val="4D1334"/>
            </a:solidFill>
          </p:spPr>
          <p:txBody>
            <a:bodyPr wrap="square" lIns="0" tIns="0" rIns="0" bIns="0" rtlCol="0"/>
            <a:lstStyle/>
            <a:p>
              <a:endParaRPr/>
            </a:p>
          </p:txBody>
        </p:sp>
        <p:sp>
          <p:nvSpPr>
            <p:cNvPr id="5" name="object 5"/>
            <p:cNvSpPr/>
            <p:nvPr/>
          </p:nvSpPr>
          <p:spPr>
            <a:xfrm>
              <a:off x="2142363" y="2782442"/>
              <a:ext cx="7145655" cy="3174365"/>
            </a:xfrm>
            <a:custGeom>
              <a:avLst/>
              <a:gdLst/>
              <a:ahLst/>
              <a:cxnLst/>
              <a:rect l="l" t="t" r="r" b="b"/>
              <a:pathLst>
                <a:path w="7145655" h="3174365">
                  <a:moveTo>
                    <a:pt x="0" y="1587119"/>
                  </a:moveTo>
                  <a:lnTo>
                    <a:pt x="2304" y="1529570"/>
                  </a:lnTo>
                  <a:lnTo>
                    <a:pt x="9166" y="1472537"/>
                  </a:lnTo>
                  <a:lnTo>
                    <a:pt x="20508" y="1416055"/>
                  </a:lnTo>
                  <a:lnTo>
                    <a:pt x="36251" y="1360158"/>
                  </a:lnTo>
                  <a:lnTo>
                    <a:pt x="56317" y="1304881"/>
                  </a:lnTo>
                  <a:lnTo>
                    <a:pt x="80628" y="1250258"/>
                  </a:lnTo>
                  <a:lnTo>
                    <a:pt x="109106" y="1196324"/>
                  </a:lnTo>
                  <a:lnTo>
                    <a:pt x="141673" y="1143115"/>
                  </a:lnTo>
                  <a:lnTo>
                    <a:pt x="178251" y="1090663"/>
                  </a:lnTo>
                  <a:lnTo>
                    <a:pt x="218762" y="1039006"/>
                  </a:lnTo>
                  <a:lnTo>
                    <a:pt x="263128" y="988176"/>
                  </a:lnTo>
                  <a:lnTo>
                    <a:pt x="311270" y="938208"/>
                  </a:lnTo>
                  <a:lnTo>
                    <a:pt x="363111" y="889138"/>
                  </a:lnTo>
                  <a:lnTo>
                    <a:pt x="418573" y="841000"/>
                  </a:lnTo>
                  <a:lnTo>
                    <a:pt x="477577" y="793829"/>
                  </a:lnTo>
                  <a:lnTo>
                    <a:pt x="508383" y="770617"/>
                  </a:lnTo>
                  <a:lnTo>
                    <a:pt x="540046" y="747659"/>
                  </a:lnTo>
                  <a:lnTo>
                    <a:pt x="572555" y="724961"/>
                  </a:lnTo>
                  <a:lnTo>
                    <a:pt x="605901" y="702525"/>
                  </a:lnTo>
                  <a:lnTo>
                    <a:pt x="640073" y="680358"/>
                  </a:lnTo>
                  <a:lnTo>
                    <a:pt x="675064" y="658462"/>
                  </a:lnTo>
                  <a:lnTo>
                    <a:pt x="710861" y="636843"/>
                  </a:lnTo>
                  <a:lnTo>
                    <a:pt x="747457" y="615505"/>
                  </a:lnTo>
                  <a:lnTo>
                    <a:pt x="784841" y="594451"/>
                  </a:lnTo>
                  <a:lnTo>
                    <a:pt x="823002" y="573687"/>
                  </a:lnTo>
                  <a:lnTo>
                    <a:pt x="861933" y="553217"/>
                  </a:lnTo>
                  <a:lnTo>
                    <a:pt x="901622" y="533045"/>
                  </a:lnTo>
                  <a:lnTo>
                    <a:pt x="942060" y="513175"/>
                  </a:lnTo>
                  <a:lnTo>
                    <a:pt x="983238" y="493611"/>
                  </a:lnTo>
                  <a:lnTo>
                    <a:pt x="1025144" y="474359"/>
                  </a:lnTo>
                  <a:lnTo>
                    <a:pt x="1067771" y="455423"/>
                  </a:lnTo>
                  <a:lnTo>
                    <a:pt x="1111108" y="436806"/>
                  </a:lnTo>
                  <a:lnTo>
                    <a:pt x="1155144" y="418513"/>
                  </a:lnTo>
                  <a:lnTo>
                    <a:pt x="1199872" y="400548"/>
                  </a:lnTo>
                  <a:lnTo>
                    <a:pt x="1245279" y="382916"/>
                  </a:lnTo>
                  <a:lnTo>
                    <a:pt x="1291358" y="365621"/>
                  </a:lnTo>
                  <a:lnTo>
                    <a:pt x="1338098" y="348668"/>
                  </a:lnTo>
                  <a:lnTo>
                    <a:pt x="1385490" y="332060"/>
                  </a:lnTo>
                  <a:lnTo>
                    <a:pt x="1433523" y="315803"/>
                  </a:lnTo>
                  <a:lnTo>
                    <a:pt x="1482187" y="299899"/>
                  </a:lnTo>
                  <a:lnTo>
                    <a:pt x="1531475" y="284355"/>
                  </a:lnTo>
                  <a:lnTo>
                    <a:pt x="1581374" y="269174"/>
                  </a:lnTo>
                  <a:lnTo>
                    <a:pt x="1631876" y="254360"/>
                  </a:lnTo>
                  <a:lnTo>
                    <a:pt x="1682971" y="239917"/>
                  </a:lnTo>
                  <a:lnTo>
                    <a:pt x="1734649" y="225851"/>
                  </a:lnTo>
                  <a:lnTo>
                    <a:pt x="1786900" y="212166"/>
                  </a:lnTo>
                  <a:lnTo>
                    <a:pt x="1839715" y="198865"/>
                  </a:lnTo>
                  <a:lnTo>
                    <a:pt x="1893084" y="185953"/>
                  </a:lnTo>
                  <a:lnTo>
                    <a:pt x="1946997" y="173435"/>
                  </a:lnTo>
                  <a:lnTo>
                    <a:pt x="2001444" y="161314"/>
                  </a:lnTo>
                  <a:lnTo>
                    <a:pt x="2056415" y="149595"/>
                  </a:lnTo>
                  <a:lnTo>
                    <a:pt x="2111902" y="138283"/>
                  </a:lnTo>
                  <a:lnTo>
                    <a:pt x="2167893" y="127382"/>
                  </a:lnTo>
                  <a:lnTo>
                    <a:pt x="2224380" y="116896"/>
                  </a:lnTo>
                  <a:lnTo>
                    <a:pt x="2281352" y="106829"/>
                  </a:lnTo>
                  <a:lnTo>
                    <a:pt x="2338800" y="97186"/>
                  </a:lnTo>
                  <a:lnTo>
                    <a:pt x="2396714" y="87971"/>
                  </a:lnTo>
                  <a:lnTo>
                    <a:pt x="2455084" y="79189"/>
                  </a:lnTo>
                  <a:lnTo>
                    <a:pt x="2513901" y="70843"/>
                  </a:lnTo>
                  <a:lnTo>
                    <a:pt x="2573154" y="62939"/>
                  </a:lnTo>
                  <a:lnTo>
                    <a:pt x="2632834" y="55480"/>
                  </a:lnTo>
                  <a:lnTo>
                    <a:pt x="2692932" y="48471"/>
                  </a:lnTo>
                  <a:lnTo>
                    <a:pt x="2753437" y="41916"/>
                  </a:lnTo>
                  <a:lnTo>
                    <a:pt x="2814339" y="35819"/>
                  </a:lnTo>
                  <a:lnTo>
                    <a:pt x="2875630" y="30185"/>
                  </a:lnTo>
                  <a:lnTo>
                    <a:pt x="2937298" y="25019"/>
                  </a:lnTo>
                  <a:lnTo>
                    <a:pt x="2999335" y="20324"/>
                  </a:lnTo>
                  <a:lnTo>
                    <a:pt x="3061731" y="16104"/>
                  </a:lnTo>
                  <a:lnTo>
                    <a:pt x="3124476" y="12365"/>
                  </a:lnTo>
                  <a:lnTo>
                    <a:pt x="3187559" y="9111"/>
                  </a:lnTo>
                  <a:lnTo>
                    <a:pt x="3250972" y="6345"/>
                  </a:lnTo>
                  <a:lnTo>
                    <a:pt x="3314705" y="4072"/>
                  </a:lnTo>
                  <a:lnTo>
                    <a:pt x="3378748" y="2297"/>
                  </a:lnTo>
                  <a:lnTo>
                    <a:pt x="3443090" y="1023"/>
                  </a:lnTo>
                  <a:lnTo>
                    <a:pt x="3507723" y="256"/>
                  </a:lnTo>
                  <a:lnTo>
                    <a:pt x="3572637" y="0"/>
                  </a:lnTo>
                  <a:lnTo>
                    <a:pt x="3637550" y="256"/>
                  </a:lnTo>
                  <a:lnTo>
                    <a:pt x="3702183" y="1023"/>
                  </a:lnTo>
                  <a:lnTo>
                    <a:pt x="3766525" y="2297"/>
                  </a:lnTo>
                  <a:lnTo>
                    <a:pt x="3830568" y="4072"/>
                  </a:lnTo>
                  <a:lnTo>
                    <a:pt x="3894301" y="6345"/>
                  </a:lnTo>
                  <a:lnTo>
                    <a:pt x="3957714" y="9111"/>
                  </a:lnTo>
                  <a:lnTo>
                    <a:pt x="4020797" y="12365"/>
                  </a:lnTo>
                  <a:lnTo>
                    <a:pt x="4083542" y="16104"/>
                  </a:lnTo>
                  <a:lnTo>
                    <a:pt x="4145938" y="20324"/>
                  </a:lnTo>
                  <a:lnTo>
                    <a:pt x="4207975" y="25019"/>
                  </a:lnTo>
                  <a:lnTo>
                    <a:pt x="4269643" y="30185"/>
                  </a:lnTo>
                  <a:lnTo>
                    <a:pt x="4330934" y="35819"/>
                  </a:lnTo>
                  <a:lnTo>
                    <a:pt x="4391836" y="41916"/>
                  </a:lnTo>
                  <a:lnTo>
                    <a:pt x="4452341" y="48471"/>
                  </a:lnTo>
                  <a:lnTo>
                    <a:pt x="4512439" y="55480"/>
                  </a:lnTo>
                  <a:lnTo>
                    <a:pt x="4572119" y="62939"/>
                  </a:lnTo>
                  <a:lnTo>
                    <a:pt x="4631372" y="70843"/>
                  </a:lnTo>
                  <a:lnTo>
                    <a:pt x="4690189" y="79189"/>
                  </a:lnTo>
                  <a:lnTo>
                    <a:pt x="4748559" y="87971"/>
                  </a:lnTo>
                  <a:lnTo>
                    <a:pt x="4806473" y="97186"/>
                  </a:lnTo>
                  <a:lnTo>
                    <a:pt x="4863921" y="106829"/>
                  </a:lnTo>
                  <a:lnTo>
                    <a:pt x="4920893" y="116896"/>
                  </a:lnTo>
                  <a:lnTo>
                    <a:pt x="4977380" y="127382"/>
                  </a:lnTo>
                  <a:lnTo>
                    <a:pt x="5033371" y="138283"/>
                  </a:lnTo>
                  <a:lnTo>
                    <a:pt x="5088858" y="149595"/>
                  </a:lnTo>
                  <a:lnTo>
                    <a:pt x="5143829" y="161314"/>
                  </a:lnTo>
                  <a:lnTo>
                    <a:pt x="5198276" y="173435"/>
                  </a:lnTo>
                  <a:lnTo>
                    <a:pt x="5252189" y="185953"/>
                  </a:lnTo>
                  <a:lnTo>
                    <a:pt x="5305558" y="198865"/>
                  </a:lnTo>
                  <a:lnTo>
                    <a:pt x="5358373" y="212166"/>
                  </a:lnTo>
                  <a:lnTo>
                    <a:pt x="5410624" y="225851"/>
                  </a:lnTo>
                  <a:lnTo>
                    <a:pt x="5462302" y="239917"/>
                  </a:lnTo>
                  <a:lnTo>
                    <a:pt x="5513397" y="254360"/>
                  </a:lnTo>
                  <a:lnTo>
                    <a:pt x="5563899" y="269174"/>
                  </a:lnTo>
                  <a:lnTo>
                    <a:pt x="5613798" y="284355"/>
                  </a:lnTo>
                  <a:lnTo>
                    <a:pt x="5663086" y="299899"/>
                  </a:lnTo>
                  <a:lnTo>
                    <a:pt x="5711750" y="315803"/>
                  </a:lnTo>
                  <a:lnTo>
                    <a:pt x="5759783" y="332060"/>
                  </a:lnTo>
                  <a:lnTo>
                    <a:pt x="5807175" y="348668"/>
                  </a:lnTo>
                  <a:lnTo>
                    <a:pt x="5853915" y="365621"/>
                  </a:lnTo>
                  <a:lnTo>
                    <a:pt x="5899994" y="382916"/>
                  </a:lnTo>
                  <a:lnTo>
                    <a:pt x="5945401" y="400548"/>
                  </a:lnTo>
                  <a:lnTo>
                    <a:pt x="5990129" y="418513"/>
                  </a:lnTo>
                  <a:lnTo>
                    <a:pt x="6034165" y="436806"/>
                  </a:lnTo>
                  <a:lnTo>
                    <a:pt x="6077502" y="455423"/>
                  </a:lnTo>
                  <a:lnTo>
                    <a:pt x="6120129" y="474359"/>
                  </a:lnTo>
                  <a:lnTo>
                    <a:pt x="6162035" y="493611"/>
                  </a:lnTo>
                  <a:lnTo>
                    <a:pt x="6203213" y="513175"/>
                  </a:lnTo>
                  <a:lnTo>
                    <a:pt x="6243651" y="533045"/>
                  </a:lnTo>
                  <a:lnTo>
                    <a:pt x="6283340" y="553217"/>
                  </a:lnTo>
                  <a:lnTo>
                    <a:pt x="6322271" y="573687"/>
                  </a:lnTo>
                  <a:lnTo>
                    <a:pt x="6360432" y="594451"/>
                  </a:lnTo>
                  <a:lnTo>
                    <a:pt x="6397816" y="615505"/>
                  </a:lnTo>
                  <a:lnTo>
                    <a:pt x="6434412" y="636843"/>
                  </a:lnTo>
                  <a:lnTo>
                    <a:pt x="6470209" y="658462"/>
                  </a:lnTo>
                  <a:lnTo>
                    <a:pt x="6505200" y="680358"/>
                  </a:lnTo>
                  <a:lnTo>
                    <a:pt x="6539372" y="702525"/>
                  </a:lnTo>
                  <a:lnTo>
                    <a:pt x="6572718" y="724961"/>
                  </a:lnTo>
                  <a:lnTo>
                    <a:pt x="6605227" y="747659"/>
                  </a:lnTo>
                  <a:lnTo>
                    <a:pt x="6636890" y="770617"/>
                  </a:lnTo>
                  <a:lnTo>
                    <a:pt x="6667696" y="793829"/>
                  </a:lnTo>
                  <a:lnTo>
                    <a:pt x="6726700" y="841000"/>
                  </a:lnTo>
                  <a:lnTo>
                    <a:pt x="6782162" y="889138"/>
                  </a:lnTo>
                  <a:lnTo>
                    <a:pt x="6834003" y="938208"/>
                  </a:lnTo>
                  <a:lnTo>
                    <a:pt x="6882145" y="988176"/>
                  </a:lnTo>
                  <a:lnTo>
                    <a:pt x="6926511" y="1039006"/>
                  </a:lnTo>
                  <a:lnTo>
                    <a:pt x="6967022" y="1090663"/>
                  </a:lnTo>
                  <a:lnTo>
                    <a:pt x="7003600" y="1143115"/>
                  </a:lnTo>
                  <a:lnTo>
                    <a:pt x="7036167" y="1196324"/>
                  </a:lnTo>
                  <a:lnTo>
                    <a:pt x="7064645" y="1250258"/>
                  </a:lnTo>
                  <a:lnTo>
                    <a:pt x="7088956" y="1304881"/>
                  </a:lnTo>
                  <a:lnTo>
                    <a:pt x="7109022" y="1360158"/>
                  </a:lnTo>
                  <a:lnTo>
                    <a:pt x="7124765" y="1416055"/>
                  </a:lnTo>
                  <a:lnTo>
                    <a:pt x="7136107" y="1472537"/>
                  </a:lnTo>
                  <a:lnTo>
                    <a:pt x="7142969" y="1529570"/>
                  </a:lnTo>
                  <a:lnTo>
                    <a:pt x="7145273" y="1587119"/>
                  </a:lnTo>
                  <a:lnTo>
                    <a:pt x="7144696" y="1615955"/>
                  </a:lnTo>
                  <a:lnTo>
                    <a:pt x="7140102" y="1673250"/>
                  </a:lnTo>
                  <a:lnTo>
                    <a:pt x="7130991" y="1730012"/>
                  </a:lnTo>
                  <a:lnTo>
                    <a:pt x="7117439" y="1786206"/>
                  </a:lnTo>
                  <a:lnTo>
                    <a:pt x="7099525" y="1841797"/>
                  </a:lnTo>
                  <a:lnTo>
                    <a:pt x="7077327" y="1896751"/>
                  </a:lnTo>
                  <a:lnTo>
                    <a:pt x="7050922" y="1951034"/>
                  </a:lnTo>
                  <a:lnTo>
                    <a:pt x="7020390" y="2004609"/>
                  </a:lnTo>
                  <a:lnTo>
                    <a:pt x="6985807" y="2057444"/>
                  </a:lnTo>
                  <a:lnTo>
                    <a:pt x="6947253" y="2109502"/>
                  </a:lnTo>
                  <a:lnTo>
                    <a:pt x="6904805" y="2160750"/>
                  </a:lnTo>
                  <a:lnTo>
                    <a:pt x="6858541" y="2211153"/>
                  </a:lnTo>
                  <a:lnTo>
                    <a:pt x="6808540" y="2260676"/>
                  </a:lnTo>
                  <a:lnTo>
                    <a:pt x="6754878" y="2309284"/>
                  </a:lnTo>
                  <a:lnTo>
                    <a:pt x="6697636" y="2356942"/>
                  </a:lnTo>
                  <a:lnTo>
                    <a:pt x="6636890" y="2403617"/>
                  </a:lnTo>
                  <a:lnTo>
                    <a:pt x="6605227" y="2426574"/>
                  </a:lnTo>
                  <a:lnTo>
                    <a:pt x="6572718" y="2449273"/>
                  </a:lnTo>
                  <a:lnTo>
                    <a:pt x="6539372" y="2471708"/>
                  </a:lnTo>
                  <a:lnTo>
                    <a:pt x="6505200" y="2493875"/>
                  </a:lnTo>
                  <a:lnTo>
                    <a:pt x="6470209" y="2515770"/>
                  </a:lnTo>
                  <a:lnTo>
                    <a:pt x="6434412" y="2537389"/>
                  </a:lnTo>
                  <a:lnTo>
                    <a:pt x="6397816" y="2558727"/>
                  </a:lnTo>
                  <a:lnTo>
                    <a:pt x="6360432" y="2579781"/>
                  </a:lnTo>
                  <a:lnTo>
                    <a:pt x="6322271" y="2600545"/>
                  </a:lnTo>
                  <a:lnTo>
                    <a:pt x="6283340" y="2621015"/>
                  </a:lnTo>
                  <a:lnTo>
                    <a:pt x="6243651" y="2641187"/>
                  </a:lnTo>
                  <a:lnTo>
                    <a:pt x="6203213" y="2661056"/>
                  </a:lnTo>
                  <a:lnTo>
                    <a:pt x="6162035" y="2680619"/>
                  </a:lnTo>
                  <a:lnTo>
                    <a:pt x="6120129" y="2699871"/>
                  </a:lnTo>
                  <a:lnTo>
                    <a:pt x="6077502" y="2718808"/>
                  </a:lnTo>
                  <a:lnTo>
                    <a:pt x="6034165" y="2737425"/>
                  </a:lnTo>
                  <a:lnTo>
                    <a:pt x="5990129" y="2755718"/>
                  </a:lnTo>
                  <a:lnTo>
                    <a:pt x="5945401" y="2773682"/>
                  </a:lnTo>
                  <a:lnTo>
                    <a:pt x="5899994" y="2791314"/>
                  </a:lnTo>
                  <a:lnTo>
                    <a:pt x="5853915" y="2808608"/>
                  </a:lnTo>
                  <a:lnTo>
                    <a:pt x="5807175" y="2825561"/>
                  </a:lnTo>
                  <a:lnTo>
                    <a:pt x="5759783" y="2842169"/>
                  </a:lnTo>
                  <a:lnTo>
                    <a:pt x="5711750" y="2858426"/>
                  </a:lnTo>
                  <a:lnTo>
                    <a:pt x="5663086" y="2874329"/>
                  </a:lnTo>
                  <a:lnTo>
                    <a:pt x="5613798" y="2889874"/>
                  </a:lnTo>
                  <a:lnTo>
                    <a:pt x="5563899" y="2905055"/>
                  </a:lnTo>
                  <a:lnTo>
                    <a:pt x="5513397" y="2919868"/>
                  </a:lnTo>
                  <a:lnTo>
                    <a:pt x="5462302" y="2934310"/>
                  </a:lnTo>
                  <a:lnTo>
                    <a:pt x="5410624" y="2948376"/>
                  </a:lnTo>
                  <a:lnTo>
                    <a:pt x="5358373" y="2962062"/>
                  </a:lnTo>
                  <a:lnTo>
                    <a:pt x="5305558" y="2975363"/>
                  </a:lnTo>
                  <a:lnTo>
                    <a:pt x="5252189" y="2988274"/>
                  </a:lnTo>
                  <a:lnTo>
                    <a:pt x="5198276" y="3000792"/>
                  </a:lnTo>
                  <a:lnTo>
                    <a:pt x="5143829" y="3012913"/>
                  </a:lnTo>
                  <a:lnTo>
                    <a:pt x="5088858" y="3024631"/>
                  </a:lnTo>
                  <a:lnTo>
                    <a:pt x="5033371" y="3035943"/>
                  </a:lnTo>
                  <a:lnTo>
                    <a:pt x="4977380" y="3046844"/>
                  </a:lnTo>
                  <a:lnTo>
                    <a:pt x="4920893" y="3057330"/>
                  </a:lnTo>
                  <a:lnTo>
                    <a:pt x="4863921" y="3067397"/>
                  </a:lnTo>
                  <a:lnTo>
                    <a:pt x="4806473" y="3077040"/>
                  </a:lnTo>
                  <a:lnTo>
                    <a:pt x="4748559" y="3086254"/>
                  </a:lnTo>
                  <a:lnTo>
                    <a:pt x="4690189" y="3095037"/>
                  </a:lnTo>
                  <a:lnTo>
                    <a:pt x="4631372" y="3103382"/>
                  </a:lnTo>
                  <a:lnTo>
                    <a:pt x="4572119" y="3111286"/>
                  </a:lnTo>
                  <a:lnTo>
                    <a:pt x="4512439" y="3118745"/>
                  </a:lnTo>
                  <a:lnTo>
                    <a:pt x="4452341" y="3125754"/>
                  </a:lnTo>
                  <a:lnTo>
                    <a:pt x="4391836" y="3132309"/>
                  </a:lnTo>
                  <a:lnTo>
                    <a:pt x="4330934" y="3138406"/>
                  </a:lnTo>
                  <a:lnTo>
                    <a:pt x="4269643" y="3144039"/>
                  </a:lnTo>
                  <a:lnTo>
                    <a:pt x="4207975" y="3149206"/>
                  </a:lnTo>
                  <a:lnTo>
                    <a:pt x="4145938" y="3153901"/>
                  </a:lnTo>
                  <a:lnTo>
                    <a:pt x="4083542" y="3158120"/>
                  </a:lnTo>
                  <a:lnTo>
                    <a:pt x="4020797" y="3161859"/>
                  </a:lnTo>
                  <a:lnTo>
                    <a:pt x="3957714" y="3165114"/>
                  </a:lnTo>
                  <a:lnTo>
                    <a:pt x="3894301" y="3167880"/>
                  </a:lnTo>
                  <a:lnTo>
                    <a:pt x="3830568" y="3170152"/>
                  </a:lnTo>
                  <a:lnTo>
                    <a:pt x="3766525" y="3171928"/>
                  </a:lnTo>
                  <a:lnTo>
                    <a:pt x="3702183" y="3173201"/>
                  </a:lnTo>
                  <a:lnTo>
                    <a:pt x="3637550" y="3173968"/>
                  </a:lnTo>
                  <a:lnTo>
                    <a:pt x="3572637" y="3174225"/>
                  </a:lnTo>
                  <a:lnTo>
                    <a:pt x="3507723" y="3173968"/>
                  </a:lnTo>
                  <a:lnTo>
                    <a:pt x="3443090" y="3173201"/>
                  </a:lnTo>
                  <a:lnTo>
                    <a:pt x="3378748" y="3171928"/>
                  </a:lnTo>
                  <a:lnTo>
                    <a:pt x="3314705" y="3170152"/>
                  </a:lnTo>
                  <a:lnTo>
                    <a:pt x="3250972" y="3167880"/>
                  </a:lnTo>
                  <a:lnTo>
                    <a:pt x="3187559" y="3165114"/>
                  </a:lnTo>
                  <a:lnTo>
                    <a:pt x="3124476" y="3161859"/>
                  </a:lnTo>
                  <a:lnTo>
                    <a:pt x="3061731" y="3158120"/>
                  </a:lnTo>
                  <a:lnTo>
                    <a:pt x="2999335" y="3153901"/>
                  </a:lnTo>
                  <a:lnTo>
                    <a:pt x="2937298" y="3149206"/>
                  </a:lnTo>
                  <a:lnTo>
                    <a:pt x="2875630" y="3144039"/>
                  </a:lnTo>
                  <a:lnTo>
                    <a:pt x="2814339" y="3138406"/>
                  </a:lnTo>
                  <a:lnTo>
                    <a:pt x="2753437" y="3132309"/>
                  </a:lnTo>
                  <a:lnTo>
                    <a:pt x="2692932" y="3125754"/>
                  </a:lnTo>
                  <a:lnTo>
                    <a:pt x="2632834" y="3118745"/>
                  </a:lnTo>
                  <a:lnTo>
                    <a:pt x="2573154" y="3111286"/>
                  </a:lnTo>
                  <a:lnTo>
                    <a:pt x="2513901" y="3103382"/>
                  </a:lnTo>
                  <a:lnTo>
                    <a:pt x="2455084" y="3095037"/>
                  </a:lnTo>
                  <a:lnTo>
                    <a:pt x="2396714" y="3086254"/>
                  </a:lnTo>
                  <a:lnTo>
                    <a:pt x="2338800" y="3077040"/>
                  </a:lnTo>
                  <a:lnTo>
                    <a:pt x="2281352" y="3067397"/>
                  </a:lnTo>
                  <a:lnTo>
                    <a:pt x="2224380" y="3057330"/>
                  </a:lnTo>
                  <a:lnTo>
                    <a:pt x="2167893" y="3046844"/>
                  </a:lnTo>
                  <a:lnTo>
                    <a:pt x="2111902" y="3035943"/>
                  </a:lnTo>
                  <a:lnTo>
                    <a:pt x="2056415" y="3024631"/>
                  </a:lnTo>
                  <a:lnTo>
                    <a:pt x="2001444" y="3012913"/>
                  </a:lnTo>
                  <a:lnTo>
                    <a:pt x="1946997" y="3000792"/>
                  </a:lnTo>
                  <a:lnTo>
                    <a:pt x="1893084" y="2988274"/>
                  </a:lnTo>
                  <a:lnTo>
                    <a:pt x="1839715" y="2975363"/>
                  </a:lnTo>
                  <a:lnTo>
                    <a:pt x="1786900" y="2962062"/>
                  </a:lnTo>
                  <a:lnTo>
                    <a:pt x="1734649" y="2948376"/>
                  </a:lnTo>
                  <a:lnTo>
                    <a:pt x="1682971" y="2934310"/>
                  </a:lnTo>
                  <a:lnTo>
                    <a:pt x="1631876" y="2919868"/>
                  </a:lnTo>
                  <a:lnTo>
                    <a:pt x="1581374" y="2905055"/>
                  </a:lnTo>
                  <a:lnTo>
                    <a:pt x="1531475" y="2889874"/>
                  </a:lnTo>
                  <a:lnTo>
                    <a:pt x="1482187" y="2874329"/>
                  </a:lnTo>
                  <a:lnTo>
                    <a:pt x="1433523" y="2858426"/>
                  </a:lnTo>
                  <a:lnTo>
                    <a:pt x="1385490" y="2842169"/>
                  </a:lnTo>
                  <a:lnTo>
                    <a:pt x="1338098" y="2825561"/>
                  </a:lnTo>
                  <a:lnTo>
                    <a:pt x="1291358" y="2808608"/>
                  </a:lnTo>
                  <a:lnTo>
                    <a:pt x="1245279" y="2791314"/>
                  </a:lnTo>
                  <a:lnTo>
                    <a:pt x="1199872" y="2773682"/>
                  </a:lnTo>
                  <a:lnTo>
                    <a:pt x="1155144" y="2755718"/>
                  </a:lnTo>
                  <a:lnTo>
                    <a:pt x="1111108" y="2737425"/>
                  </a:lnTo>
                  <a:lnTo>
                    <a:pt x="1067771" y="2718808"/>
                  </a:lnTo>
                  <a:lnTo>
                    <a:pt x="1025144" y="2699871"/>
                  </a:lnTo>
                  <a:lnTo>
                    <a:pt x="983238" y="2680619"/>
                  </a:lnTo>
                  <a:lnTo>
                    <a:pt x="942060" y="2661056"/>
                  </a:lnTo>
                  <a:lnTo>
                    <a:pt x="901622" y="2641187"/>
                  </a:lnTo>
                  <a:lnTo>
                    <a:pt x="861933" y="2621015"/>
                  </a:lnTo>
                  <a:lnTo>
                    <a:pt x="823002" y="2600545"/>
                  </a:lnTo>
                  <a:lnTo>
                    <a:pt x="784841" y="2579781"/>
                  </a:lnTo>
                  <a:lnTo>
                    <a:pt x="747457" y="2558727"/>
                  </a:lnTo>
                  <a:lnTo>
                    <a:pt x="710861" y="2537389"/>
                  </a:lnTo>
                  <a:lnTo>
                    <a:pt x="675064" y="2515770"/>
                  </a:lnTo>
                  <a:lnTo>
                    <a:pt x="640073" y="2493875"/>
                  </a:lnTo>
                  <a:lnTo>
                    <a:pt x="605901" y="2471708"/>
                  </a:lnTo>
                  <a:lnTo>
                    <a:pt x="572555" y="2449273"/>
                  </a:lnTo>
                  <a:lnTo>
                    <a:pt x="540046" y="2426574"/>
                  </a:lnTo>
                  <a:lnTo>
                    <a:pt x="508383" y="2403617"/>
                  </a:lnTo>
                  <a:lnTo>
                    <a:pt x="477577" y="2380405"/>
                  </a:lnTo>
                  <a:lnTo>
                    <a:pt x="418573" y="2333234"/>
                  </a:lnTo>
                  <a:lnTo>
                    <a:pt x="363111" y="2285096"/>
                  </a:lnTo>
                  <a:lnTo>
                    <a:pt x="311270" y="2236026"/>
                  </a:lnTo>
                  <a:lnTo>
                    <a:pt x="263128" y="2186060"/>
                  </a:lnTo>
                  <a:lnTo>
                    <a:pt x="218762" y="2135230"/>
                  </a:lnTo>
                  <a:lnTo>
                    <a:pt x="178251" y="2083572"/>
                  </a:lnTo>
                  <a:lnTo>
                    <a:pt x="141673" y="2031121"/>
                  </a:lnTo>
                  <a:lnTo>
                    <a:pt x="109106" y="1977912"/>
                  </a:lnTo>
                  <a:lnTo>
                    <a:pt x="80628" y="1923979"/>
                  </a:lnTo>
                  <a:lnTo>
                    <a:pt x="56317" y="1869356"/>
                  </a:lnTo>
                  <a:lnTo>
                    <a:pt x="36251" y="1814079"/>
                  </a:lnTo>
                  <a:lnTo>
                    <a:pt x="20508" y="1758182"/>
                  </a:lnTo>
                  <a:lnTo>
                    <a:pt x="9166" y="1701700"/>
                  </a:lnTo>
                  <a:lnTo>
                    <a:pt x="2304" y="1644667"/>
                  </a:lnTo>
                  <a:lnTo>
                    <a:pt x="0" y="1587119"/>
                  </a:lnTo>
                  <a:close/>
                </a:path>
              </a:pathLst>
            </a:custGeom>
            <a:ln w="22225">
              <a:solidFill>
                <a:srgbClr val="360A22"/>
              </a:solidFill>
            </a:ln>
          </p:spPr>
          <p:txBody>
            <a:bodyPr wrap="square" lIns="0" tIns="0" rIns="0" bIns="0" rtlCol="0"/>
            <a:lstStyle/>
            <a:p>
              <a:endParaRPr/>
            </a:p>
          </p:txBody>
        </p:sp>
      </p:grpSp>
      <p:sp>
        <p:nvSpPr>
          <p:cNvPr id="6" name="object 6"/>
          <p:cNvSpPr txBox="1"/>
          <p:nvPr/>
        </p:nvSpPr>
        <p:spPr>
          <a:xfrm>
            <a:off x="2362200" y="3378006"/>
            <a:ext cx="6629400" cy="2008883"/>
          </a:xfrm>
          <a:prstGeom prst="rect">
            <a:avLst/>
          </a:prstGeom>
        </p:spPr>
        <p:txBody>
          <a:bodyPr vert="horz" wrap="square" lIns="0" tIns="13335" rIns="0" bIns="0" rtlCol="0">
            <a:spAutoFit/>
          </a:bodyPr>
          <a:lstStyle/>
          <a:p>
            <a:pPr marL="12700" algn="ctr">
              <a:lnSpc>
                <a:spcPct val="100000"/>
              </a:lnSpc>
              <a:spcBef>
                <a:spcPts val="105"/>
              </a:spcBef>
            </a:pPr>
            <a:r>
              <a:rPr lang="uk-UA" sz="3200" spc="-5" dirty="0" smtClean="0">
                <a:solidFill>
                  <a:srgbClr val="FFFF00"/>
                </a:solidFill>
                <a:latin typeface="Impact"/>
                <a:cs typeface="Impact"/>
              </a:rPr>
              <a:t>КАНДИДАТ ФІЗИКО-МАТЕМАТИЧНИХ НАУК </a:t>
            </a:r>
          </a:p>
          <a:p>
            <a:pPr marL="12700" algn="ctr">
              <a:lnSpc>
                <a:spcPct val="100000"/>
              </a:lnSpc>
              <a:spcBef>
                <a:spcPts val="105"/>
              </a:spcBef>
            </a:pPr>
            <a:r>
              <a:rPr lang="uk-UA" sz="3200" spc="-5" dirty="0" smtClean="0">
                <a:solidFill>
                  <a:srgbClr val="FFFF00"/>
                </a:solidFill>
                <a:latin typeface="Impact"/>
                <a:cs typeface="Impact"/>
              </a:rPr>
              <a:t>(геофізика) </a:t>
            </a:r>
          </a:p>
          <a:p>
            <a:pPr marL="12700" algn="ctr">
              <a:lnSpc>
                <a:spcPct val="100000"/>
              </a:lnSpc>
              <a:spcBef>
                <a:spcPts val="105"/>
              </a:spcBef>
            </a:pPr>
            <a:r>
              <a:rPr lang="uk-UA" sz="3200" spc="-5" dirty="0" smtClean="0">
                <a:solidFill>
                  <a:srgbClr val="FFFF00"/>
                </a:solidFill>
                <a:latin typeface="Impact"/>
                <a:cs typeface="Impact"/>
              </a:rPr>
              <a:t>ІГНАТИШИН ВАСИЛЬ ВАСИЛЬОВИЧ</a:t>
            </a:r>
            <a:r>
              <a:rPr sz="3200" spc="-5" dirty="0" smtClean="0">
                <a:solidFill>
                  <a:srgbClr val="FFFF00"/>
                </a:solidFill>
                <a:latin typeface="Impact"/>
                <a:cs typeface="Impact"/>
              </a:rPr>
              <a:t>.</a:t>
            </a:r>
            <a:endParaRPr sz="3200" dirty="0">
              <a:latin typeface="Impact"/>
              <a:cs typeface="Impact"/>
            </a:endParaRPr>
          </a:p>
        </p:txBody>
      </p:sp>
      <p:grpSp>
        <p:nvGrpSpPr>
          <p:cNvPr id="7" name="object 7"/>
          <p:cNvGrpSpPr/>
          <p:nvPr/>
        </p:nvGrpSpPr>
        <p:grpSpPr>
          <a:xfrm>
            <a:off x="5317934" y="1882965"/>
            <a:ext cx="507365" cy="910590"/>
            <a:chOff x="5317934" y="1882965"/>
            <a:chExt cx="507365" cy="910590"/>
          </a:xfrm>
        </p:grpSpPr>
        <p:sp>
          <p:nvSpPr>
            <p:cNvPr id="8" name="object 8"/>
            <p:cNvSpPr/>
            <p:nvPr/>
          </p:nvSpPr>
          <p:spPr>
            <a:xfrm>
              <a:off x="5329046" y="1894077"/>
              <a:ext cx="485140" cy="888365"/>
            </a:xfrm>
            <a:custGeom>
              <a:avLst/>
              <a:gdLst/>
              <a:ahLst/>
              <a:cxnLst/>
              <a:rect l="l" t="t" r="r" b="b"/>
              <a:pathLst>
                <a:path w="485139" h="888364">
                  <a:moveTo>
                    <a:pt x="363474" y="0"/>
                  </a:moveTo>
                  <a:lnTo>
                    <a:pt x="121157" y="0"/>
                  </a:lnTo>
                  <a:lnTo>
                    <a:pt x="121157" y="646049"/>
                  </a:lnTo>
                  <a:lnTo>
                    <a:pt x="0" y="646049"/>
                  </a:lnTo>
                  <a:lnTo>
                    <a:pt x="242315" y="888364"/>
                  </a:lnTo>
                  <a:lnTo>
                    <a:pt x="484631" y="646049"/>
                  </a:lnTo>
                  <a:lnTo>
                    <a:pt x="363474" y="646049"/>
                  </a:lnTo>
                  <a:lnTo>
                    <a:pt x="363474" y="0"/>
                  </a:lnTo>
                  <a:close/>
                </a:path>
              </a:pathLst>
            </a:custGeom>
            <a:solidFill>
              <a:srgbClr val="FF0000"/>
            </a:solidFill>
          </p:spPr>
          <p:txBody>
            <a:bodyPr wrap="square" lIns="0" tIns="0" rIns="0" bIns="0" rtlCol="0"/>
            <a:lstStyle/>
            <a:p>
              <a:endParaRPr/>
            </a:p>
          </p:txBody>
        </p:sp>
        <p:sp>
          <p:nvSpPr>
            <p:cNvPr id="9" name="object 9"/>
            <p:cNvSpPr/>
            <p:nvPr/>
          </p:nvSpPr>
          <p:spPr>
            <a:xfrm>
              <a:off x="5329046" y="1894077"/>
              <a:ext cx="485140" cy="888365"/>
            </a:xfrm>
            <a:custGeom>
              <a:avLst/>
              <a:gdLst/>
              <a:ahLst/>
              <a:cxnLst/>
              <a:rect l="l" t="t" r="r" b="b"/>
              <a:pathLst>
                <a:path w="485139" h="888364">
                  <a:moveTo>
                    <a:pt x="0" y="646049"/>
                  </a:moveTo>
                  <a:lnTo>
                    <a:pt x="121157" y="646049"/>
                  </a:lnTo>
                  <a:lnTo>
                    <a:pt x="121157" y="0"/>
                  </a:lnTo>
                  <a:lnTo>
                    <a:pt x="363474" y="0"/>
                  </a:lnTo>
                  <a:lnTo>
                    <a:pt x="363474" y="646049"/>
                  </a:lnTo>
                  <a:lnTo>
                    <a:pt x="484631" y="646049"/>
                  </a:lnTo>
                  <a:lnTo>
                    <a:pt x="242315" y="888364"/>
                  </a:lnTo>
                  <a:lnTo>
                    <a:pt x="0" y="646049"/>
                  </a:lnTo>
                  <a:close/>
                </a:path>
              </a:pathLst>
            </a:custGeom>
            <a:ln w="22225">
              <a:solidFill>
                <a:srgbClr val="360A22"/>
              </a:solidFill>
            </a:ln>
          </p:spPr>
          <p:txBody>
            <a:bodyPr wrap="square" lIns="0" tIns="0" rIns="0" bIns="0" rtlCol="0"/>
            <a:lstStyle/>
            <a:p>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6531" y="3085769"/>
            <a:ext cx="11262995" cy="3305175"/>
          </a:xfrm>
          <a:custGeom>
            <a:avLst/>
            <a:gdLst/>
            <a:ahLst/>
            <a:cxnLst/>
            <a:rect l="l" t="t" r="r" b="b"/>
            <a:pathLst>
              <a:path w="11262995" h="3305175">
                <a:moveTo>
                  <a:pt x="11262868" y="0"/>
                </a:moveTo>
                <a:lnTo>
                  <a:pt x="0" y="0"/>
                </a:lnTo>
                <a:lnTo>
                  <a:pt x="0" y="3304794"/>
                </a:lnTo>
                <a:lnTo>
                  <a:pt x="11262868" y="3304794"/>
                </a:lnTo>
                <a:lnTo>
                  <a:pt x="11262868" y="0"/>
                </a:lnTo>
                <a:close/>
              </a:path>
            </a:pathLst>
          </a:custGeom>
          <a:solidFill>
            <a:srgbClr val="4D1334"/>
          </a:solidFill>
        </p:spPr>
        <p:txBody>
          <a:bodyPr wrap="square" lIns="0" tIns="0" rIns="0" bIns="0" rtlCol="0"/>
          <a:lstStyle/>
          <a:p>
            <a:endParaRPr/>
          </a:p>
        </p:txBody>
      </p:sp>
      <p:sp>
        <p:nvSpPr>
          <p:cNvPr id="3" name="object 3"/>
          <p:cNvSpPr txBox="1"/>
          <p:nvPr/>
        </p:nvSpPr>
        <p:spPr>
          <a:xfrm>
            <a:off x="446531" y="3085769"/>
            <a:ext cx="11262995" cy="2809615"/>
          </a:xfrm>
          <a:prstGeom prst="rect">
            <a:avLst/>
          </a:prstGeom>
        </p:spPr>
        <p:txBody>
          <a:bodyPr vert="horz" wrap="square" lIns="0" tIns="291465" rIns="0" bIns="0" rtlCol="0">
            <a:spAutoFit/>
          </a:bodyPr>
          <a:lstStyle/>
          <a:p>
            <a:pPr marL="2540635" marR="4394835">
              <a:lnSpc>
                <a:spcPct val="137900"/>
              </a:lnSpc>
              <a:spcBef>
                <a:spcPts val="2295"/>
              </a:spcBef>
            </a:pPr>
            <a:r>
              <a:rPr sz="2800" b="1" spc="-5" dirty="0">
                <a:solidFill>
                  <a:srgbClr val="FFFF00"/>
                </a:solidFill>
                <a:latin typeface="Times New Roman"/>
                <a:cs typeface="Times New Roman"/>
              </a:rPr>
              <a:t>“</a:t>
            </a:r>
            <a:r>
              <a:rPr sz="2800" b="1" spc="-15" dirty="0">
                <a:solidFill>
                  <a:srgbClr val="FFFF00"/>
                </a:solidFill>
                <a:latin typeface="Times New Roman"/>
                <a:cs typeface="Times New Roman"/>
              </a:rPr>
              <a:t> </a:t>
            </a:r>
            <a:r>
              <a:rPr lang="uk-UA" sz="2800" b="1" spc="-5" dirty="0" smtClean="0">
                <a:solidFill>
                  <a:srgbClr val="FFFF00"/>
                </a:solidFill>
                <a:latin typeface="Times New Roman"/>
                <a:cs typeface="Times New Roman"/>
              </a:rPr>
              <a:t> Думка висікає іскру життя з речовини матерії </a:t>
            </a:r>
            <a:r>
              <a:rPr lang="en-US" sz="2800" b="1" spc="-5" dirty="0" smtClean="0">
                <a:solidFill>
                  <a:srgbClr val="FFFF00"/>
                </a:solidFill>
                <a:latin typeface="Times New Roman"/>
                <a:cs typeface="Times New Roman"/>
              </a:rPr>
              <a:t>“</a:t>
            </a:r>
            <a:endParaRPr sz="2800" dirty="0">
              <a:latin typeface="Times New Roman"/>
              <a:cs typeface="Times New Roman"/>
            </a:endParaRPr>
          </a:p>
          <a:p>
            <a:pPr>
              <a:lnSpc>
                <a:spcPct val="100000"/>
              </a:lnSpc>
            </a:pPr>
            <a:endParaRPr sz="3100" dirty="0">
              <a:latin typeface="Times New Roman"/>
              <a:cs typeface="Times New Roman"/>
            </a:endParaRPr>
          </a:p>
          <a:p>
            <a:pPr marL="6238240">
              <a:lnSpc>
                <a:spcPct val="100000"/>
              </a:lnSpc>
              <a:spcBef>
                <a:spcPts val="2340"/>
              </a:spcBef>
            </a:pPr>
            <a:r>
              <a:rPr lang="uk-UA" sz="3600" b="1" spc="-290" dirty="0" smtClean="0">
                <a:solidFill>
                  <a:srgbClr val="FFFF00"/>
                </a:solidFill>
                <a:latin typeface="Times New Roman"/>
                <a:cs typeface="Times New Roman"/>
              </a:rPr>
              <a:t>М. Р </a:t>
            </a:r>
            <a:r>
              <a:rPr lang="uk-UA" sz="3600" b="1" spc="-290" smtClean="0">
                <a:solidFill>
                  <a:srgbClr val="FFFF00"/>
                </a:solidFill>
                <a:latin typeface="Times New Roman"/>
                <a:cs typeface="Times New Roman"/>
              </a:rPr>
              <a:t>е р і х</a:t>
            </a:r>
            <a:endParaRPr sz="3600" dirty="0">
              <a:latin typeface="Times New Roman"/>
              <a:cs typeface="Times New Roman"/>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algn="ctr">
              <a:lnSpc>
                <a:spcPct val="100000"/>
              </a:lnSpc>
              <a:spcBef>
                <a:spcPts val="100"/>
              </a:spcBef>
            </a:pPr>
            <a:r>
              <a:rPr dirty="0"/>
              <a:t>РАДІ БУДЕМО</a:t>
            </a:r>
            <a:r>
              <a:rPr spc="-10" dirty="0"/>
              <a:t> </a:t>
            </a:r>
            <a:r>
              <a:rPr dirty="0"/>
              <a:t>З</a:t>
            </a:r>
            <a:r>
              <a:rPr spc="-15" dirty="0"/>
              <a:t> </a:t>
            </a:r>
            <a:r>
              <a:rPr spc="-5" dirty="0"/>
              <a:t>ВАМИ</a:t>
            </a:r>
            <a:r>
              <a:rPr spc="-15" dirty="0"/>
              <a:t> </a:t>
            </a:r>
            <a:r>
              <a:rPr spc="-5" dirty="0"/>
              <a:t>СПІВПРАЦЮВАТИ!</a:t>
            </a:r>
          </a:p>
          <a:p>
            <a:pPr algn="ctr">
              <a:lnSpc>
                <a:spcPct val="100000"/>
              </a:lnSpc>
            </a:pPr>
            <a:r>
              <a:rPr dirty="0"/>
              <a:t>ЧЕКАЄМО</a:t>
            </a:r>
            <a:r>
              <a:rPr spc="-40" dirty="0"/>
              <a:t> </a:t>
            </a:r>
            <a:r>
              <a:rPr spc="-5" dirty="0"/>
              <a:t>НА</a:t>
            </a:r>
            <a:r>
              <a:rPr spc="-25" dirty="0"/>
              <a:t> </a:t>
            </a:r>
            <a:r>
              <a:rPr spc="-5" dirty="0"/>
              <a:t>ВАС!</a:t>
            </a:r>
          </a:p>
        </p:txBody>
      </p:sp>
      <p:pic>
        <p:nvPicPr>
          <p:cNvPr id="5" name="object 5"/>
          <p:cNvPicPr/>
          <p:nvPr/>
        </p:nvPicPr>
        <p:blipFill>
          <a:blip r:embed="rId2" cstate="print"/>
          <a:stretch>
            <a:fillRect/>
          </a:stretch>
        </p:blipFill>
        <p:spPr>
          <a:xfrm>
            <a:off x="1201788" y="3690213"/>
            <a:ext cx="1098695" cy="17973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795</Words>
  <Application>Microsoft Office PowerPoint</Application>
  <PresentationFormat>Произвольный</PresentationFormat>
  <Paragraphs>64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ЗАКАРПАТСЬКИЙ УГОРСЬКИЙ ІНСТИТУТ ІМ.ФЕРЕНЦА РАКОЦІ ІІ  </vt:lpstr>
      <vt:lpstr>ФІЗИКА З ОСНОВАМИ ГЕОФІЗИКИ</vt:lpstr>
      <vt:lpstr>Презентация PowerPoint</vt:lpstr>
      <vt:lpstr>Презентация PowerPoint</vt:lpstr>
      <vt:lpstr>ТЕМАТИЧНИЙ ПЛАН ДИСЦИПЛІНИ</vt:lpstr>
      <vt:lpstr>ТЕМАТИЧНИЙ ПЛАН ДИСЦИПЛІНИ</vt:lpstr>
      <vt:lpstr>НАВЧАЛЬНО-МЕТОДИЧНЕ, ІНФОРМАЦІЙНЕ ЗАБЕЗПЕЧЕННЯ</vt:lpstr>
      <vt:lpstr>Презентация PowerPoint</vt:lpstr>
      <vt:lpstr>РАДІ БУДЕМО З ВАМИ СПІВПРАЦЮВАТИ! ЧЕКАЄМО НА ВАС!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Центральна спілка споживчих товариств України Львівський торговельно-економічний університет факультет товарознавства, управління і сфери обслуговування</dc:title>
  <dc:creator>USER</dc:creator>
  <cp:lastModifiedBy>User</cp:lastModifiedBy>
  <cp:revision>18</cp:revision>
  <dcterms:created xsi:type="dcterms:W3CDTF">2021-07-21T13:35:27Z</dcterms:created>
  <dcterms:modified xsi:type="dcterms:W3CDTF">2021-08-31T17:40:18Z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2020-02-06T00:00:00Z</vt:filetime>
  </property>
  <property fmtid="{D5CDD505-2E9C-101B-9397-08002B2CF9AE}" pid="3" name="Creator">
    <vt:lpwstr>Microsoft® PowerPoint® 2010</vt:lpwstr>
  </property>
  <property fmtid="{D5CDD505-2E9C-101B-9397-08002B2CF9AE}" pid="4" name="LastSaved">
    <vt:filetime>2021-07-21T00:00:00Z</vt:filetime>
  </property>
</Properties>
</file>