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2021. 08. 31.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2021. 08. 31.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2021. 08. 31.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2021. 08. 31.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2021. 08. 31.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2021. 08. 31.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2021. 08. 31.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2021. 08. 31.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2021. 08. 31.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2021. 08. 31.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2021. 08. 31.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2021. 08. 31.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42591"/>
          </a:xfrm>
        </p:spPr>
        <p:txBody>
          <a:bodyPr>
            <a:noAutofit/>
          </a:bodyPr>
          <a:lstStyle/>
          <a:p>
            <a:r>
              <a:rPr lang="en-GB" sz="6500" b="1" dirty="0">
                <a:latin typeface="Edwardian Script ITC" pitchFamily="66" charset="0"/>
              </a:rPr>
              <a:t>British Country Studies and Civilization</a:t>
            </a:r>
            <a:endParaRPr lang="hu-HU" sz="6500" b="1" dirty="0">
              <a:latin typeface="Edwardian Script ITC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6" y="404664"/>
            <a:ext cx="2163632" cy="1208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142968" cy="1218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00" y="5229200"/>
            <a:ext cx="2142968" cy="1208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99448"/>
            <a:ext cx="2142968" cy="1208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99448"/>
            <a:ext cx="2142968" cy="118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827584" y="4183785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Course</a:t>
            </a: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hu-H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coordinator</a:t>
            </a: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</a:p>
          <a:p>
            <a:pPr lvl="0" algn="ctr"/>
            <a:r>
              <a:rPr lang="en-US" sz="2000" kern="0" dirty="0" err="1">
                <a:solidFill>
                  <a:sysClr val="windowText" lastClr="000000"/>
                </a:solidFill>
              </a:rPr>
              <a:t>Natália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Bányász</a:t>
            </a:r>
            <a:r>
              <a:rPr lang="en-US" sz="2000" kern="0" dirty="0">
                <a:solidFill>
                  <a:sysClr val="windowText" lastClr="000000"/>
                </a:solidFill>
              </a:rPr>
              <a:t>, PhD, Associate professor</a:t>
            </a:r>
            <a:endParaRPr kumimoji="0" lang="hu-H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638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Comic Sans MS" pitchFamily="66" charset="0"/>
              </a:rPr>
              <a:t>Course Outline</a:t>
            </a:r>
            <a:endParaRPr lang="hu-HU" sz="7200" dirty="0"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omic Sans MS" pitchFamily="66" charset="0"/>
              </a:rPr>
              <a:t>Course Type: optional course</a:t>
            </a:r>
            <a:endParaRPr lang="hu-HU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Number of  ECTS credits: </a:t>
            </a:r>
            <a:r>
              <a:rPr lang="uk-UA" sz="2400" dirty="0">
                <a:latin typeface="Comic Sans MS" pitchFamily="66" charset="0"/>
              </a:rPr>
              <a:t>4</a:t>
            </a:r>
            <a:endParaRPr lang="hu-HU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Lectures: </a:t>
            </a:r>
            <a:r>
              <a:rPr lang="en-GB" sz="2400" dirty="0" smtClean="0">
                <a:latin typeface="Comic Sans MS" pitchFamily="66" charset="0"/>
              </a:rPr>
              <a:t>16</a:t>
            </a:r>
            <a:endParaRPr lang="hu-HU" sz="2400" dirty="0">
              <a:latin typeface="Comic Sans MS" pitchFamily="66" charset="0"/>
            </a:endParaRPr>
          </a:p>
          <a:p>
            <a:r>
              <a:rPr lang="en-GB" sz="2400" dirty="0">
                <a:latin typeface="Comic Sans MS" pitchFamily="66" charset="0"/>
              </a:rPr>
              <a:t>Seminars: </a:t>
            </a:r>
            <a:r>
              <a:rPr lang="hu-HU" sz="2400" dirty="0">
                <a:latin typeface="Comic Sans MS" pitchFamily="66" charset="0"/>
              </a:rPr>
              <a:t>30</a:t>
            </a:r>
          </a:p>
          <a:p>
            <a:r>
              <a:rPr lang="en-GB" sz="2400" dirty="0">
                <a:latin typeface="Comic Sans MS" pitchFamily="66" charset="0"/>
              </a:rPr>
              <a:t>Independent study: </a:t>
            </a:r>
            <a:r>
              <a:rPr lang="hu-HU" sz="2400" dirty="0" smtClean="0">
                <a:latin typeface="Comic Sans MS" pitchFamily="66" charset="0"/>
              </a:rPr>
              <a:t>74</a:t>
            </a:r>
            <a:endParaRPr lang="hu-HU" sz="2400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07872"/>
            <a:ext cx="4596043" cy="2585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2"/>
          <a:stretch/>
        </p:blipFill>
        <p:spPr bwMode="auto">
          <a:xfrm>
            <a:off x="5724128" y="1891628"/>
            <a:ext cx="3142978" cy="40324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Aim of the Course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898776" cy="4968552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07000"/>
              </a:lnSpc>
              <a:buFont typeface="Times New Roman"/>
              <a:buChar char="-"/>
            </a:pPr>
            <a:r>
              <a:rPr lang="en-US" sz="9200" dirty="0">
                <a:latin typeface="Comic Sans MS" pitchFamily="66" charset="0"/>
                <a:ea typeface="Calibri"/>
                <a:cs typeface="Times New Roman"/>
              </a:rPr>
              <a:t>increase cultural understanding and tolerance by learning about societies and cultures</a:t>
            </a:r>
            <a:endParaRPr lang="hu-HU" sz="9200" dirty="0">
              <a:latin typeface="Comic Sans MS" pitchFamily="66" charset="0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buFont typeface="Times New Roman"/>
              <a:buChar char="-"/>
            </a:pPr>
            <a:r>
              <a:rPr lang="en-US" sz="9200" dirty="0">
                <a:latin typeface="Comic Sans MS" pitchFamily="66" charset="0"/>
                <a:ea typeface="Calibri"/>
                <a:cs typeface="Times New Roman"/>
              </a:rPr>
              <a:t>better </a:t>
            </a:r>
            <a:r>
              <a:rPr lang="en-US" sz="9200" dirty="0" smtClean="0">
                <a:latin typeface="Comic Sans MS" pitchFamily="66" charset="0"/>
                <a:ea typeface="Calibri"/>
                <a:cs typeface="Times New Roman"/>
              </a:rPr>
              <a:t>understand</a:t>
            </a:r>
            <a:r>
              <a:rPr lang="hu-HU" sz="9200" dirty="0" smtClean="0">
                <a:latin typeface="Comic Sans MS" pitchFamily="66" charset="0"/>
                <a:ea typeface="Calibri"/>
                <a:cs typeface="Times New Roman"/>
              </a:rPr>
              <a:t>ing of</a:t>
            </a:r>
            <a:r>
              <a:rPr lang="en-US" sz="9200" dirty="0" smtClean="0"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en-US" sz="9200" dirty="0">
                <a:latin typeface="Comic Sans MS" pitchFamily="66" charset="0"/>
                <a:ea typeface="Calibri"/>
                <a:cs typeface="Times New Roman"/>
              </a:rPr>
              <a:t>how ethnicity, religion, language, economics and history continue to affect the UK</a:t>
            </a:r>
            <a:endParaRPr lang="hu-HU" sz="9200" dirty="0">
              <a:latin typeface="Comic Sans MS" pitchFamily="66" charset="0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buFont typeface="Times New Roman"/>
              <a:buChar char="-"/>
            </a:pPr>
            <a:r>
              <a:rPr lang="en-US" sz="9200" dirty="0">
                <a:latin typeface="Comic Sans MS" pitchFamily="66" charset="0"/>
                <a:ea typeface="Calibri"/>
                <a:cs typeface="Times New Roman"/>
              </a:rPr>
              <a:t>better </a:t>
            </a:r>
            <a:r>
              <a:rPr lang="en-US" sz="9200" dirty="0" smtClean="0">
                <a:latin typeface="Comic Sans MS" pitchFamily="66" charset="0"/>
                <a:ea typeface="Calibri"/>
                <a:cs typeface="Times New Roman"/>
              </a:rPr>
              <a:t>understand</a:t>
            </a:r>
            <a:r>
              <a:rPr lang="hu-HU" sz="9200" dirty="0" smtClean="0">
                <a:latin typeface="Comic Sans MS" pitchFamily="66" charset="0"/>
                <a:ea typeface="Calibri"/>
                <a:cs typeface="Times New Roman"/>
              </a:rPr>
              <a:t>ing of</a:t>
            </a:r>
            <a:r>
              <a:rPr lang="en-US" sz="9200" dirty="0" smtClean="0"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en-US" sz="9200" dirty="0">
                <a:latin typeface="Comic Sans MS" pitchFamily="66" charset="0"/>
                <a:ea typeface="Calibri"/>
                <a:cs typeface="Times New Roman"/>
              </a:rPr>
              <a:t>the historical background and its effect on today’s society</a:t>
            </a:r>
            <a:endParaRPr lang="hu-HU" sz="9200" dirty="0">
              <a:latin typeface="Comic Sans MS" pitchFamily="66" charset="0"/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Times New Roman"/>
              <a:buChar char="-"/>
            </a:pPr>
            <a:r>
              <a:rPr lang="en-US" sz="9200" dirty="0" smtClean="0">
                <a:latin typeface="Comic Sans MS" pitchFamily="66" charset="0"/>
                <a:ea typeface="Calibri"/>
                <a:cs typeface="Times New Roman"/>
              </a:rPr>
              <a:t>understand</a:t>
            </a:r>
            <a:r>
              <a:rPr lang="hu-HU" sz="9200" dirty="0" smtClean="0">
                <a:latin typeface="Comic Sans MS" pitchFamily="66" charset="0"/>
                <a:ea typeface="Calibri"/>
                <a:cs typeface="Times New Roman"/>
              </a:rPr>
              <a:t>ing</a:t>
            </a:r>
            <a:r>
              <a:rPr lang="en-US" sz="9200" dirty="0" smtClean="0"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en-US" sz="9200" dirty="0">
                <a:latin typeface="Comic Sans MS" pitchFamily="66" charset="0"/>
                <a:ea typeface="Calibri"/>
                <a:cs typeface="Times New Roman"/>
              </a:rPr>
              <a:t>the past and present of the UK</a:t>
            </a:r>
            <a:endParaRPr lang="hu-HU" sz="9200" dirty="0">
              <a:latin typeface="Comic Sans MS" pitchFamily="66" charset="0"/>
              <a:ea typeface="Calibri"/>
              <a:cs typeface="Times New Roman"/>
            </a:endParaRPr>
          </a:p>
          <a:p>
            <a:endParaRPr lang="hu-H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36192"/>
            <a:ext cx="4464496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GB" sz="5300" dirty="0">
                <a:latin typeface="Comic Sans MS" pitchFamily="66" charset="0"/>
              </a:rPr>
              <a:t>Main topics</a:t>
            </a:r>
            <a:endParaRPr lang="hu-HU" dirty="0">
              <a:latin typeface="Comic Sans M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omic Sans MS" pitchFamily="66" charset="0"/>
              </a:rPr>
              <a:t>Geography of the United Kingdom </a:t>
            </a:r>
            <a:endParaRPr lang="hu-HU" dirty="0" smtClean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The Islands of Great </a:t>
            </a:r>
            <a:r>
              <a:rPr lang="en-GB" dirty="0" smtClean="0">
                <a:latin typeface="Comic Sans MS" pitchFamily="66" charset="0"/>
              </a:rPr>
              <a:t>Britain</a:t>
            </a:r>
            <a:endParaRPr lang="hu-HU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History </a:t>
            </a:r>
            <a:r>
              <a:rPr lang="en-GB" dirty="0">
                <a:latin typeface="Comic Sans MS" pitchFamily="66" charset="0"/>
              </a:rPr>
              <a:t>of Britain </a:t>
            </a:r>
            <a:endParaRPr lang="hu-HU" dirty="0" smtClean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National </a:t>
            </a:r>
            <a:r>
              <a:rPr lang="en-GB" dirty="0" smtClean="0">
                <a:latin typeface="Comic Sans MS" pitchFamily="66" charset="0"/>
              </a:rPr>
              <a:t>symbols</a:t>
            </a:r>
            <a:endParaRPr lang="hu-HU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National </a:t>
            </a:r>
            <a:r>
              <a:rPr lang="en-GB" dirty="0">
                <a:latin typeface="Comic Sans MS" pitchFamily="66" charset="0"/>
              </a:rPr>
              <a:t>holidays, customs and </a:t>
            </a:r>
            <a:r>
              <a:rPr lang="en-GB" dirty="0" smtClean="0">
                <a:latin typeface="Comic Sans MS" pitchFamily="66" charset="0"/>
              </a:rPr>
              <a:t>traditions</a:t>
            </a:r>
            <a:endParaRPr lang="hu-HU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Education </a:t>
            </a:r>
            <a:r>
              <a:rPr lang="en-GB" dirty="0">
                <a:latin typeface="Comic Sans MS" pitchFamily="66" charset="0"/>
              </a:rPr>
              <a:t>in Great </a:t>
            </a:r>
            <a:r>
              <a:rPr lang="en-GB" dirty="0" smtClean="0">
                <a:latin typeface="Comic Sans MS" pitchFamily="66" charset="0"/>
              </a:rPr>
              <a:t>Britain</a:t>
            </a:r>
            <a:endParaRPr lang="hu-HU" dirty="0" smtClean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The British </a:t>
            </a:r>
            <a:r>
              <a:rPr lang="en-GB" dirty="0" smtClean="0">
                <a:latin typeface="Comic Sans MS" pitchFamily="66" charset="0"/>
              </a:rPr>
              <a:t>Monarchy</a:t>
            </a:r>
            <a:endParaRPr lang="hu-HU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Sports</a:t>
            </a:r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4648619" cy="325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62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0" y="1880828"/>
            <a:ext cx="367240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16" y="1484784"/>
            <a:ext cx="4464496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30384" y="40466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 pitchFamily="66" charset="0"/>
              </a:rPr>
              <a:t>British</a:t>
            </a:r>
            <a:r>
              <a:rPr lang="hu-HU" sz="4000" dirty="0" smtClean="0">
                <a:latin typeface="Comic Sans MS" pitchFamily="66" charset="0"/>
              </a:rPr>
              <a:t> </a:t>
            </a:r>
            <a:r>
              <a:rPr lang="en-US" sz="4000" dirty="0" smtClean="0">
                <a:latin typeface="Comic Sans MS" pitchFamily="66" charset="0"/>
              </a:rPr>
              <a:t>Symbols</a:t>
            </a:r>
            <a:endParaRPr lang="en-US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57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125</Words>
  <Application>Microsoft Office PowerPoint</Application>
  <PresentationFormat>Diavetítés a képernyőre (4:3 oldalarány)</PresentationFormat>
  <Paragraphs>24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British Country Studies and Civilization</vt:lpstr>
      <vt:lpstr>Course Outline</vt:lpstr>
      <vt:lpstr>Aim of the Course</vt:lpstr>
      <vt:lpstr>  Main topics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Country Studies and Civilization</dc:title>
  <dc:creator>1</dc:creator>
  <cp:lastModifiedBy>Gazdag Vilmos</cp:lastModifiedBy>
  <cp:revision>16</cp:revision>
  <dcterms:created xsi:type="dcterms:W3CDTF">2021-08-17T13:25:41Z</dcterms:created>
  <dcterms:modified xsi:type="dcterms:W3CDTF">2021-08-31T17:52:38Z</dcterms:modified>
</cp:coreProperties>
</file>