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0"/>
  </p:notesMasterIdLst>
  <p:sldIdLst>
    <p:sldId id="256" r:id="rId2"/>
    <p:sldId id="269" r:id="rId3"/>
    <p:sldId id="273" r:id="rId4"/>
    <p:sldId id="257" r:id="rId5"/>
    <p:sldId id="270" r:id="rId6"/>
    <p:sldId id="271" r:id="rId7"/>
    <p:sldId id="274" r:id="rId8"/>
    <p:sldId id="275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98" autoAdjust="0"/>
  </p:normalViewPr>
  <p:slideViewPr>
    <p:cSldViewPr>
      <p:cViewPr varScale="1">
        <p:scale>
          <a:sx n="98" d="100"/>
          <a:sy n="98" d="100"/>
        </p:scale>
        <p:origin x="-19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2E64F-C42E-4A91-A2D5-4C4158CD30A0}" type="datetimeFigureOut">
              <a:rPr lang="uk-UA" smtClean="0"/>
              <a:pPr/>
              <a:t>02.09.2021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CA855-2C14-426A-95B9-9555D0A52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2534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CA855-2C14-426A-95B9-9555D0A52EE8}" type="slidenum">
              <a:rPr lang="uk-UA" smtClean="0"/>
              <a:pPr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635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CA855-2C14-426A-95B9-9555D0A52EE8}" type="slidenum">
              <a:rPr lang="uk-UA" smtClean="0"/>
              <a:pPr/>
              <a:t>4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D4F0458-9E95-4DC6-BFC9-2D56DE7E81A4}" type="datetimeFigureOut">
              <a:rPr lang="uk-UA" smtClean="0"/>
              <a:pPr/>
              <a:t>02.09.2021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F0FAA67-B73B-46DA-88F8-87C7DD91B54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F0458-9E95-4DC6-BFC9-2D56DE7E81A4}" type="datetimeFigureOut">
              <a:rPr lang="uk-UA" smtClean="0"/>
              <a:pPr/>
              <a:t>02.09.2021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FAA67-B73B-46DA-88F8-87C7DD91B54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F0458-9E95-4DC6-BFC9-2D56DE7E81A4}" type="datetimeFigureOut">
              <a:rPr lang="uk-UA" smtClean="0"/>
              <a:pPr/>
              <a:t>02.09.2021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FAA67-B73B-46DA-88F8-87C7DD91B54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4F0458-9E95-4DC6-BFC9-2D56DE7E81A4}" type="datetimeFigureOut">
              <a:rPr lang="uk-UA" smtClean="0"/>
              <a:pPr/>
              <a:t>02.09.2021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F0FAA67-B73B-46DA-88F8-87C7DD91B54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D4F0458-9E95-4DC6-BFC9-2D56DE7E81A4}" type="datetimeFigureOut">
              <a:rPr lang="uk-UA" smtClean="0"/>
              <a:pPr/>
              <a:t>02.09.2021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F0FAA67-B73B-46DA-88F8-87C7DD91B54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F0458-9E95-4DC6-BFC9-2D56DE7E81A4}" type="datetimeFigureOut">
              <a:rPr lang="uk-UA" smtClean="0"/>
              <a:pPr/>
              <a:t>02.09.2021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FAA67-B73B-46DA-88F8-87C7DD91B54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F0458-9E95-4DC6-BFC9-2D56DE7E81A4}" type="datetimeFigureOut">
              <a:rPr lang="uk-UA" smtClean="0"/>
              <a:pPr/>
              <a:t>02.09.2021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FAA67-B73B-46DA-88F8-87C7DD91B54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4F0458-9E95-4DC6-BFC9-2D56DE7E81A4}" type="datetimeFigureOut">
              <a:rPr lang="uk-UA" smtClean="0"/>
              <a:pPr/>
              <a:t>02.09.2021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0FAA67-B73B-46DA-88F8-87C7DD91B54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F0458-9E95-4DC6-BFC9-2D56DE7E81A4}" type="datetimeFigureOut">
              <a:rPr lang="uk-UA" smtClean="0"/>
              <a:pPr/>
              <a:t>02.09.2021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FAA67-B73B-46DA-88F8-87C7DD91B54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4F0458-9E95-4DC6-BFC9-2D56DE7E81A4}" type="datetimeFigureOut">
              <a:rPr lang="uk-UA" smtClean="0"/>
              <a:pPr/>
              <a:t>02.09.2021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F0FAA67-B73B-46DA-88F8-87C7DD91B54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4F0458-9E95-4DC6-BFC9-2D56DE7E81A4}" type="datetimeFigureOut">
              <a:rPr lang="uk-UA" smtClean="0"/>
              <a:pPr/>
              <a:t>02.09.2021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0FAA67-B73B-46DA-88F8-87C7DD91B54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D4F0458-9E95-4DC6-BFC9-2D56DE7E81A4}" type="datetimeFigureOut">
              <a:rPr lang="uk-UA" smtClean="0"/>
              <a:pPr/>
              <a:t>02.09.2021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F0FAA67-B73B-46DA-88F8-87C7DD91B545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348880"/>
            <a:ext cx="6172200" cy="1656184"/>
          </a:xfrm>
        </p:spPr>
        <p:txBody>
          <a:bodyPr>
            <a:normAutofit/>
          </a:bodyPr>
          <a:lstStyle/>
          <a:p>
            <a:r>
              <a:rPr lang="uk-UA" sz="4800" b="1" dirty="0" smtClean="0"/>
              <a:t>Стилістика</a:t>
            </a:r>
            <a:r>
              <a:rPr lang="uk-UA" b="1" dirty="0" smtClean="0"/>
              <a:t> </a:t>
            </a:r>
            <a:r>
              <a:rPr b="1" dirty="0" smtClean="0"/>
              <a:t/>
            </a:r>
            <a:br>
              <a:rPr b="1" dirty="0" smtClean="0"/>
            </a:br>
            <a:r>
              <a:rPr lang="uk-UA" b="1" dirty="0" smtClean="0"/>
              <a:t>української мови</a:t>
            </a:r>
            <a:endParaRPr lang="uk-UA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3923928" y="4941168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err="1"/>
              <a:t>Викладач</a:t>
            </a:r>
            <a:r>
              <a:rPr lang="ru-RU" dirty="0" smtClean="0"/>
              <a:t>:</a:t>
            </a:r>
            <a:r>
              <a:rPr lang="hu-HU" dirty="0" smtClean="0"/>
              <a:t> </a:t>
            </a:r>
            <a:r>
              <a:rPr lang="ru-RU" dirty="0" smtClean="0"/>
              <a:t>Лариса </a:t>
            </a:r>
            <a:r>
              <a:rPr lang="ru-RU" dirty="0" err="1"/>
              <a:t>Кравець</a:t>
            </a:r>
            <a:r>
              <a:rPr lang="ru-RU" dirty="0"/>
              <a:t>, док. </a:t>
            </a:r>
            <a:r>
              <a:rPr lang="ru-RU" dirty="0" err="1"/>
              <a:t>філол</a:t>
            </a:r>
            <a:r>
              <a:rPr lang="ru-RU" dirty="0"/>
              <a:t>. наук, проф.</a:t>
            </a:r>
            <a:endParaRPr lang="hu-HU" dirty="0"/>
          </a:p>
        </p:txBody>
      </p:sp>
    </p:spTree>
  </p:cSld>
  <p:clrMapOvr>
    <a:masterClrMapping/>
  </p:clrMapOvr>
  <p:transition advClick="0" advTm="2000"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Що таке стилістика мови</a:t>
            </a:r>
            <a:r>
              <a:rPr lang="uk-UA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73544" y="1556792"/>
            <a:ext cx="7813339" cy="2664296"/>
          </a:xfrm>
        </p:spPr>
        <p:txBody>
          <a:bodyPr>
            <a:normAutofit fontScale="92500"/>
          </a:bodyPr>
          <a:lstStyle/>
          <a:p>
            <a:r>
              <a:rPr lang="uk-UA" i="1" dirty="0" smtClean="0"/>
              <a:t>Стилістика мови – це наука про стиль </a:t>
            </a:r>
            <a:r>
              <a:rPr lang="uk-UA" i="1" dirty="0"/>
              <a:t>як </a:t>
            </a:r>
            <a:r>
              <a:rPr lang="uk-UA" i="1" dirty="0" smtClean="0"/>
              <a:t>різновид творчої мовної діяльності, тип </a:t>
            </a:r>
            <a:r>
              <a:rPr lang="uk-UA" i="1" dirty="0" err="1" smtClean="0"/>
              <a:t>мовомислення</a:t>
            </a:r>
            <a:r>
              <a:rPr lang="uk-UA" i="1" dirty="0" smtClean="0"/>
              <a:t>, мовної поведінки у різних ситуаціях спілкування. </a:t>
            </a:r>
          </a:p>
          <a:p>
            <a:r>
              <a:rPr lang="uk-UA" i="1" dirty="0" smtClean="0"/>
              <a:t>Стилістика мови вивчає також виражально-зображальні та функціональні властивості мовних одиниць (фонем, морфем, грамем, лексем, </a:t>
            </a:r>
            <a:r>
              <a:rPr lang="uk-UA" i="1" dirty="0" err="1" smtClean="0"/>
              <a:t>фразем</a:t>
            </a:r>
            <a:r>
              <a:rPr lang="uk-UA" i="1" dirty="0" smtClean="0"/>
              <a:t>, синтаксем та інших).</a:t>
            </a:r>
          </a:p>
        </p:txBody>
      </p:sp>
      <p:pic>
        <p:nvPicPr>
          <p:cNvPr id="2050" name="Picture 2" descr="7 нехитрых способов повысить уровень грамотности | Бюро копирайтинга  Textbroker.r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973019"/>
            <a:ext cx="2931946" cy="1923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323529" y="4178613"/>
            <a:ext cx="4104456" cy="1717763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i="1" dirty="0" smtClean="0"/>
              <a:t>Стилістика мови досліджує розвиток функціональних стилів у </a:t>
            </a:r>
            <a:r>
              <a:rPr lang="uk-UA" i="1" dirty="0" err="1" smtClean="0"/>
              <a:t>зв</a:t>
            </a:r>
            <a:r>
              <a:rPr lang="en-US" i="1" dirty="0" smtClean="0"/>
              <a:t>’</a:t>
            </a:r>
            <a:r>
              <a:rPr lang="uk-UA" i="1" dirty="0" err="1" smtClean="0"/>
              <a:t>язку</a:t>
            </a:r>
            <a:r>
              <a:rPr lang="uk-UA" i="1" dirty="0" smtClean="0"/>
              <a:t> з розвитком української мови.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060030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Чим стилістика відрізняється від інших лінгвістичних дисциплін?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7975" y="1556792"/>
            <a:ext cx="6136233" cy="4968552"/>
          </a:xfrm>
        </p:spPr>
        <p:txBody>
          <a:bodyPr/>
          <a:lstStyle/>
          <a:p>
            <a:pPr marL="0" indent="0">
              <a:buNone/>
            </a:pPr>
            <a:r>
              <a:rPr lang="ru-RU" i="1" dirty="0" err="1" smtClean="0"/>
              <a:t>Стилістика</a:t>
            </a:r>
            <a:r>
              <a:rPr lang="ru-RU" i="1" dirty="0" smtClean="0"/>
              <a:t> </a:t>
            </a:r>
          </a:p>
          <a:p>
            <a:r>
              <a:rPr lang="ru-RU" i="1" dirty="0" err="1"/>
              <a:t>в</a:t>
            </a:r>
            <a:r>
              <a:rPr lang="ru-RU" i="1" dirty="0" err="1" smtClean="0"/>
              <a:t>ивчає</a:t>
            </a:r>
            <a:r>
              <a:rPr lang="ru-RU" i="1" dirty="0" smtClean="0"/>
              <a:t> </a:t>
            </a:r>
            <a:r>
              <a:rPr lang="ru-RU" i="1" dirty="0" err="1" smtClean="0"/>
              <a:t>всі</a:t>
            </a:r>
            <a:r>
              <a:rPr lang="ru-RU" i="1" dirty="0" smtClean="0"/>
              <a:t> </a:t>
            </a:r>
            <a:r>
              <a:rPr lang="ru-RU" i="1" dirty="0" err="1" smtClean="0"/>
              <a:t>мовні</a:t>
            </a:r>
            <a:r>
              <a:rPr lang="ru-RU" i="1" dirty="0" smtClean="0"/>
              <a:t> </a:t>
            </a:r>
            <a:r>
              <a:rPr lang="ru-RU" i="1" dirty="0" err="1" smtClean="0"/>
              <a:t>одиниці</a:t>
            </a:r>
            <a:r>
              <a:rPr lang="ru-RU" i="1" dirty="0" smtClean="0"/>
              <a:t> у </a:t>
            </a:r>
            <a:r>
              <a:rPr lang="ru-RU" i="1" dirty="0" err="1" smtClean="0"/>
              <a:t>їх</a:t>
            </a:r>
            <a:r>
              <a:rPr lang="ru-RU" i="1" dirty="0" smtClean="0"/>
              <a:t> </a:t>
            </a:r>
            <a:r>
              <a:rPr lang="ru-RU" i="1" dirty="0" err="1" smtClean="0"/>
              <a:t>зв</a:t>
            </a:r>
            <a:r>
              <a:rPr lang="en-US" i="1" dirty="0" smtClean="0"/>
              <a:t>’</a:t>
            </a:r>
            <a:r>
              <a:rPr lang="uk-UA" i="1" dirty="0" err="1" smtClean="0"/>
              <a:t>язку</a:t>
            </a:r>
            <a:r>
              <a:rPr lang="uk-UA" i="1" dirty="0" smtClean="0"/>
              <a:t> і взаємодії у процесі функціонування;</a:t>
            </a:r>
            <a:endParaRPr lang="ru-RU" i="1" dirty="0" smtClean="0"/>
          </a:p>
          <a:p>
            <a:r>
              <a:rPr lang="ru-RU" i="1" dirty="0" err="1" smtClean="0"/>
              <a:t>оперує</a:t>
            </a:r>
            <a:r>
              <a:rPr lang="ru-RU" i="1" dirty="0" smtClean="0"/>
              <a:t> </a:t>
            </a:r>
            <a:r>
              <a:rPr lang="ru-RU" i="1" dirty="0" err="1"/>
              <a:t>оцінним</a:t>
            </a:r>
            <a:r>
              <a:rPr lang="ru-RU" i="1" dirty="0"/>
              <a:t> </a:t>
            </a:r>
            <a:r>
              <a:rPr lang="ru-RU" i="1" dirty="0" err="1"/>
              <a:t>критерієм</a:t>
            </a:r>
            <a:r>
              <a:rPr lang="ru-RU" i="1" dirty="0"/>
              <a:t> </a:t>
            </a:r>
            <a:r>
              <a:rPr lang="ru-RU" i="1" dirty="0" err="1"/>
              <a:t>щодо</a:t>
            </a:r>
            <a:r>
              <a:rPr lang="ru-RU" i="1" dirty="0"/>
              <a:t> </a:t>
            </a:r>
            <a:r>
              <a:rPr lang="ru-RU" i="1" dirty="0" err="1"/>
              <a:t>вживаних</a:t>
            </a:r>
            <a:r>
              <a:rPr lang="ru-RU" i="1" dirty="0"/>
              <a:t> </a:t>
            </a:r>
            <a:r>
              <a:rPr lang="ru-RU" i="1" dirty="0" err="1"/>
              <a:t>мовних</a:t>
            </a:r>
            <a:r>
              <a:rPr lang="ru-RU" i="1" dirty="0"/>
              <a:t> </a:t>
            </a:r>
            <a:r>
              <a:rPr lang="ru-RU" i="1" dirty="0" err="1"/>
              <a:t>одиниць</a:t>
            </a:r>
            <a:r>
              <a:rPr lang="ru-RU" i="1" dirty="0"/>
              <a:t>, </a:t>
            </a:r>
            <a:endParaRPr lang="ru-RU" i="1" dirty="0" smtClean="0"/>
          </a:p>
          <a:p>
            <a:r>
              <a:rPr lang="ru-RU" i="1" dirty="0" err="1" smtClean="0"/>
              <a:t>поєднує</a:t>
            </a:r>
            <a:r>
              <a:rPr lang="ru-RU" i="1" dirty="0" smtClean="0"/>
              <a:t> </a:t>
            </a:r>
            <a:r>
              <a:rPr lang="ru-RU" i="1" dirty="0" err="1"/>
              <a:t>власне</a:t>
            </a:r>
            <a:r>
              <a:rPr lang="ru-RU" i="1" dirty="0"/>
              <a:t> </a:t>
            </a:r>
            <a:r>
              <a:rPr lang="ru-RU" i="1" dirty="0" err="1"/>
              <a:t>мовну</a:t>
            </a:r>
            <a:r>
              <a:rPr lang="ru-RU" i="1" dirty="0"/>
              <a:t> і </a:t>
            </a:r>
            <a:r>
              <a:rPr lang="ru-RU" i="1" dirty="0" err="1"/>
              <a:t>позамовну</a:t>
            </a:r>
            <a:r>
              <a:rPr lang="ru-RU" i="1" dirty="0"/>
              <a:t> семантику</a:t>
            </a:r>
            <a:r>
              <a:rPr lang="ru-RU" i="1" dirty="0" smtClean="0"/>
              <a:t>,</a:t>
            </a:r>
          </a:p>
          <a:p>
            <a:r>
              <a:rPr lang="ru-RU" i="1" dirty="0" err="1" smtClean="0"/>
              <a:t>визначає</a:t>
            </a:r>
            <a:r>
              <a:rPr lang="ru-RU" i="1" dirty="0" smtClean="0"/>
              <a:t> </a:t>
            </a:r>
            <a:r>
              <a:rPr lang="ru-RU" i="1" dirty="0" err="1"/>
              <a:t>ступінь</a:t>
            </a:r>
            <a:r>
              <a:rPr lang="ru-RU" i="1" dirty="0"/>
              <a:t> </a:t>
            </a:r>
            <a:r>
              <a:rPr lang="ru-RU" i="1" dirty="0" err="1"/>
              <a:t>виразності</a:t>
            </a:r>
            <a:r>
              <a:rPr lang="ru-RU" i="1" dirty="0"/>
              <a:t> </a:t>
            </a:r>
            <a:r>
              <a:rPr lang="ru-RU" i="1" dirty="0" err="1"/>
              <a:t>тієї</a:t>
            </a:r>
            <a:r>
              <a:rPr lang="ru-RU" i="1" dirty="0"/>
              <a:t> </a:t>
            </a:r>
            <a:r>
              <a:rPr lang="ru-RU" i="1" dirty="0" err="1"/>
              <a:t>чи</a:t>
            </a:r>
            <a:r>
              <a:rPr lang="ru-RU" i="1" dirty="0"/>
              <a:t> </a:t>
            </a:r>
            <a:r>
              <a:rPr lang="ru-RU" i="1" dirty="0" err="1"/>
              <a:t>тієї</a:t>
            </a:r>
            <a:r>
              <a:rPr lang="ru-RU" i="1" dirty="0"/>
              <a:t> </a:t>
            </a:r>
            <a:r>
              <a:rPr lang="ru-RU" i="1" dirty="0" err="1"/>
              <a:t>форми</a:t>
            </a:r>
            <a:r>
              <a:rPr lang="ru-RU" i="1" dirty="0"/>
              <a:t> у </a:t>
            </a:r>
            <a:r>
              <a:rPr lang="ru-RU" i="1" dirty="0" err="1"/>
              <a:t>висловленні</a:t>
            </a:r>
            <a:r>
              <a:rPr lang="ru-RU" i="1" dirty="0"/>
              <a:t>, характер </a:t>
            </a:r>
            <a:r>
              <a:rPr lang="ru-RU" i="1" dirty="0" err="1"/>
              <a:t>її</a:t>
            </a:r>
            <a:r>
              <a:rPr lang="ru-RU" i="1" dirty="0"/>
              <a:t> </a:t>
            </a:r>
            <a:r>
              <a:rPr lang="ru-RU" i="1" dirty="0" err="1"/>
              <a:t>додаткової</a:t>
            </a:r>
            <a:r>
              <a:rPr lang="ru-RU" i="1" dirty="0"/>
              <a:t> </a:t>
            </a:r>
            <a:r>
              <a:rPr lang="ru-RU" i="1" dirty="0" smtClean="0"/>
              <a:t>семантики.</a:t>
            </a:r>
            <a:endParaRPr lang="ru-RU" i="1" dirty="0"/>
          </a:p>
        </p:txBody>
      </p:sp>
      <p:sp>
        <p:nvSpPr>
          <p:cNvPr id="4" name="AutoShape 2" descr="Комплексний підхід у використанні &amp;quot;хмари слів&amp;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420888"/>
            <a:ext cx="2489448" cy="2445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8013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00042"/>
            <a:ext cx="7530630" cy="840726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Навіщо</a:t>
            </a:r>
            <a:r>
              <a:rPr lang="ru-RU" b="1" dirty="0" smtClean="0"/>
              <a:t> </a:t>
            </a:r>
            <a:r>
              <a:rPr lang="ru-RU" b="1" dirty="0" err="1" smtClean="0"/>
              <a:t>вивчати</a:t>
            </a:r>
            <a:r>
              <a:rPr lang="ru-RU" b="1" dirty="0" smtClean="0"/>
              <a:t> </a:t>
            </a:r>
            <a:r>
              <a:rPr lang="ru-RU" b="1" dirty="0" err="1" smtClean="0"/>
              <a:t>стилістику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b="1" dirty="0" smtClean="0"/>
              <a:t>?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8229600" cy="43815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i="1" dirty="0" smtClean="0"/>
              <a:t>Вивчення стилістики </a:t>
            </a:r>
            <a:r>
              <a:rPr lang="uk-UA" b="1" i="1" dirty="0" smtClean="0"/>
              <a:t>допоможе</a:t>
            </a:r>
            <a:r>
              <a:rPr lang="uk-UA" i="1" dirty="0" smtClean="0"/>
              <a:t>:</a:t>
            </a:r>
          </a:p>
          <a:p>
            <a:r>
              <a:rPr lang="uk-UA" i="1" dirty="0" smtClean="0"/>
              <a:t>підвищити рівень володіння українською мовою;</a:t>
            </a:r>
          </a:p>
          <a:p>
            <a:r>
              <a:rPr lang="uk-UA" i="1" dirty="0" smtClean="0"/>
              <a:t>розвинути мовне чуття;</a:t>
            </a:r>
          </a:p>
          <a:p>
            <a:r>
              <a:rPr lang="uk-UA" i="1" dirty="0"/>
              <a:t>с</a:t>
            </a:r>
            <a:r>
              <a:rPr lang="uk-UA" i="1" dirty="0" smtClean="0"/>
              <a:t>формувати мовний смак;</a:t>
            </a:r>
          </a:p>
          <a:p>
            <a:r>
              <a:rPr lang="uk-UA" i="1" dirty="0"/>
              <a:t>в</a:t>
            </a:r>
            <a:r>
              <a:rPr lang="uk-UA" i="1" dirty="0" smtClean="0"/>
              <a:t>иробити власний мовний стиль.</a:t>
            </a:r>
          </a:p>
          <a:p>
            <a:endParaRPr lang="uk-UA" i="1" dirty="0" smtClean="0"/>
          </a:p>
          <a:p>
            <a:pPr marL="0" indent="0">
              <a:buNone/>
            </a:pPr>
            <a:r>
              <a:rPr lang="uk-UA" i="1" dirty="0" smtClean="0"/>
              <a:t>Стилістика </a:t>
            </a:r>
            <a:r>
              <a:rPr lang="uk-UA" b="1" i="1" dirty="0" smtClean="0"/>
              <a:t>потрібна, бо навчає</a:t>
            </a:r>
            <a:r>
              <a:rPr lang="uk-UA" i="1" dirty="0" smtClean="0"/>
              <a:t>:</a:t>
            </a:r>
          </a:p>
          <a:p>
            <a:r>
              <a:rPr lang="uk-UA" i="1" dirty="0" smtClean="0"/>
              <a:t>створювати якісні тексти для ефективної комунікації в різних ситуаціях; </a:t>
            </a:r>
          </a:p>
          <a:p>
            <a:r>
              <a:rPr lang="uk-UA" i="1" dirty="0"/>
              <a:t>у</a:t>
            </a:r>
            <a:r>
              <a:rPr lang="uk-UA" i="1" dirty="0" smtClean="0"/>
              <a:t>досконалювати тексти;</a:t>
            </a:r>
          </a:p>
          <a:p>
            <a:r>
              <a:rPr lang="uk-UA" i="1" dirty="0"/>
              <a:t>з</a:t>
            </a:r>
            <a:r>
              <a:rPr lang="uk-UA" i="1" dirty="0" smtClean="0"/>
              <a:t>находити і розкривати глибинний зміст тексту;</a:t>
            </a:r>
          </a:p>
          <a:p>
            <a:r>
              <a:rPr lang="uk-UA" i="1" dirty="0"/>
              <a:t>і</a:t>
            </a:r>
            <a:r>
              <a:rPr lang="uk-UA" i="1" dirty="0" smtClean="0"/>
              <a:t>нтерпретувати тексти.</a:t>
            </a:r>
          </a:p>
        </p:txBody>
      </p:sp>
    </p:spTree>
  </p:cSld>
  <p:clrMapOvr>
    <a:masterClrMapping/>
  </p:clrMapOvr>
  <p:transition advClick="0" advTm="2000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Кому потрібна стилістика мови</a:t>
            </a:r>
            <a:r>
              <a:rPr lang="uk-UA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139136" cy="4925144"/>
          </a:xfrm>
        </p:spPr>
        <p:txBody>
          <a:bodyPr>
            <a:normAutofit/>
          </a:bodyPr>
          <a:lstStyle/>
          <a:p>
            <a:r>
              <a:rPr lang="uk-UA" i="1" dirty="0"/>
              <a:t>п</a:t>
            </a:r>
            <a:r>
              <a:rPr lang="uk-UA" i="1" dirty="0" smtClean="0"/>
              <a:t>едагогічним працівникам;</a:t>
            </a:r>
          </a:p>
          <a:p>
            <a:r>
              <a:rPr lang="uk-UA" i="1" dirty="0"/>
              <a:t>ф</a:t>
            </a:r>
            <a:r>
              <a:rPr lang="uk-UA" i="1" dirty="0" smtClean="0"/>
              <a:t>ілологам;</a:t>
            </a:r>
          </a:p>
          <a:p>
            <a:r>
              <a:rPr lang="uk-UA" i="1" dirty="0"/>
              <a:t>ж</a:t>
            </a:r>
            <a:r>
              <a:rPr lang="uk-UA" i="1" dirty="0" smtClean="0"/>
              <a:t>урналістам;</a:t>
            </a:r>
          </a:p>
          <a:p>
            <a:r>
              <a:rPr lang="uk-UA" i="1" dirty="0"/>
              <a:t>р</a:t>
            </a:r>
            <a:r>
              <a:rPr lang="uk-UA" i="1" dirty="0" smtClean="0"/>
              <a:t>едакторам;</a:t>
            </a:r>
          </a:p>
          <a:p>
            <a:r>
              <a:rPr lang="uk-UA" i="1" dirty="0" smtClean="0"/>
              <a:t>письменникам;</a:t>
            </a:r>
          </a:p>
          <a:p>
            <a:r>
              <a:rPr lang="uk-UA" i="1" dirty="0" err="1"/>
              <a:t>блогерам</a:t>
            </a:r>
            <a:r>
              <a:rPr lang="uk-UA" i="1" dirty="0"/>
              <a:t>;</a:t>
            </a:r>
          </a:p>
          <a:p>
            <a:r>
              <a:rPr lang="uk-UA" i="1" dirty="0" err="1" smtClean="0"/>
              <a:t>копірайтерам</a:t>
            </a:r>
            <a:r>
              <a:rPr lang="uk-UA" i="1" dirty="0" smtClean="0"/>
              <a:t> і </a:t>
            </a:r>
            <a:r>
              <a:rPr lang="uk-UA" i="1" dirty="0" err="1" smtClean="0"/>
              <a:t>рерайтерам</a:t>
            </a:r>
            <a:r>
              <a:rPr lang="uk-UA" i="1" dirty="0" smtClean="0"/>
              <a:t>;</a:t>
            </a:r>
          </a:p>
          <a:p>
            <a:r>
              <a:rPr lang="uk-UA" i="1" dirty="0"/>
              <a:t>с</a:t>
            </a:r>
            <a:r>
              <a:rPr lang="uk-UA" i="1" dirty="0" smtClean="0"/>
              <a:t>пічрайтерам;</a:t>
            </a:r>
          </a:p>
          <a:p>
            <a:r>
              <a:rPr lang="uk-UA" i="1" dirty="0" smtClean="0"/>
              <a:t>усім, хто хоче говорити </a:t>
            </a:r>
            <a:r>
              <a:rPr lang="uk-UA" i="1" dirty="0"/>
              <a:t>і </a:t>
            </a:r>
            <a:r>
              <a:rPr lang="uk-UA" i="1" dirty="0" smtClean="0"/>
              <a:t>писати красиво, грамотно, переконливо.</a:t>
            </a:r>
          </a:p>
          <a:p>
            <a:endParaRPr lang="uk-UA" b="1" i="1" dirty="0" smtClean="0"/>
          </a:p>
          <a:p>
            <a:endParaRPr lang="uk-UA" b="1" i="1" dirty="0" smtClean="0"/>
          </a:p>
          <a:p>
            <a:endParaRPr lang="ru-RU" b="1" i="1" dirty="0"/>
          </a:p>
        </p:txBody>
      </p:sp>
      <p:pic>
        <p:nvPicPr>
          <p:cNvPr id="1026" name="Picture 2" descr="Как грамотно говорить — акцент на практике | k1ad.r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4" y="2348880"/>
            <a:ext cx="3334721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9652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Що вивчаємо в межах курсу?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7787208" cy="4873752"/>
          </a:xfrm>
        </p:spPr>
        <p:txBody>
          <a:bodyPr>
            <a:normAutofit fontScale="77500" lnSpcReduction="20000"/>
          </a:bodyPr>
          <a:lstStyle/>
          <a:p>
            <a:r>
              <a:rPr lang="hu-HU" dirty="0" smtClean="0"/>
              <a:t>Тема</a:t>
            </a:r>
            <a:r>
              <a:rPr lang="hu-HU" dirty="0"/>
              <a:t> 1. </a:t>
            </a:r>
            <a:r>
              <a:rPr lang="uk-UA" dirty="0"/>
              <a:t>Стилістика української мови як лінгвістична наука і навчальна дисципліна.</a:t>
            </a:r>
            <a:endParaRPr lang="ru-RU" dirty="0"/>
          </a:p>
          <a:p>
            <a:r>
              <a:rPr lang="uk-UA" dirty="0"/>
              <a:t>Тема 2. </a:t>
            </a:r>
            <a:r>
              <a:rPr lang="hu-HU" dirty="0"/>
              <a:t>Стиль як основне поняття стилістики</a:t>
            </a:r>
            <a:r>
              <a:rPr lang="uk-UA" dirty="0"/>
              <a:t>. Стильова і стилістична норми.</a:t>
            </a:r>
            <a:endParaRPr lang="ru-RU" dirty="0"/>
          </a:p>
          <a:p>
            <a:r>
              <a:rPr lang="hu-HU" dirty="0"/>
              <a:t>Тема 3. Ф</a:t>
            </a:r>
            <a:r>
              <a:rPr lang="uk-UA" dirty="0" err="1"/>
              <a:t>ункціональн</a:t>
            </a:r>
            <a:r>
              <a:rPr lang="hu-HU" dirty="0"/>
              <a:t>і стилі сучасної</a:t>
            </a:r>
            <a:r>
              <a:rPr lang="uk-UA" dirty="0"/>
              <a:t> української </a:t>
            </a:r>
            <a:r>
              <a:rPr lang="hu-HU" dirty="0"/>
              <a:t>літературної </a:t>
            </a:r>
            <a:r>
              <a:rPr lang="uk-UA" dirty="0"/>
              <a:t>мови.</a:t>
            </a:r>
            <a:endParaRPr lang="ru-RU" dirty="0"/>
          </a:p>
          <a:p>
            <a:r>
              <a:rPr lang="hu-HU" dirty="0"/>
              <a:t>Тема 4. Образність і експресивність як поняття лінгвостилістики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Тема 5. Експресивні й індивідуальні стилі.</a:t>
            </a:r>
            <a:endParaRPr lang="ru-RU" dirty="0"/>
          </a:p>
          <a:p>
            <a:r>
              <a:rPr lang="hu-HU" dirty="0"/>
              <a:t>Тема 6. </a:t>
            </a:r>
            <a:r>
              <a:rPr lang="uk-UA" dirty="0"/>
              <a:t>Стилістичний прийом</a:t>
            </a:r>
            <a:r>
              <a:rPr lang="hu-HU" dirty="0"/>
              <a:t>. Види стилістичних прийомів</a:t>
            </a:r>
            <a:r>
              <a:rPr lang="uk-UA" dirty="0"/>
              <a:t>.</a:t>
            </a:r>
            <a:endParaRPr lang="ru-RU" dirty="0"/>
          </a:p>
          <a:p>
            <a:r>
              <a:rPr lang="hu-HU" dirty="0"/>
              <a:t>Тема 7. Фонографічні засоби стилістики</a:t>
            </a:r>
            <a:r>
              <a:rPr lang="uk-UA" dirty="0"/>
              <a:t>.</a:t>
            </a:r>
            <a:endParaRPr lang="ru-RU" dirty="0"/>
          </a:p>
          <a:p>
            <a:r>
              <a:rPr lang="hu-HU" dirty="0"/>
              <a:t>Тема 8. </a:t>
            </a:r>
            <a:r>
              <a:rPr lang="uk-UA" dirty="0"/>
              <a:t>Лексичні і фразеологічні засоби стилістики.</a:t>
            </a:r>
            <a:endParaRPr lang="ru-RU" dirty="0"/>
          </a:p>
          <a:p>
            <a:r>
              <a:rPr lang="hu-HU" dirty="0"/>
              <a:t>Тема 9. Словотвірні засоби стилістики</a:t>
            </a:r>
            <a:r>
              <a:rPr lang="uk-UA" dirty="0"/>
              <a:t>.</a:t>
            </a:r>
            <a:endParaRPr lang="ru-RU" dirty="0"/>
          </a:p>
          <a:p>
            <a:r>
              <a:rPr lang="hu-HU" dirty="0"/>
              <a:t>Тема 10. Морфологічні засоби стилістики</a:t>
            </a:r>
            <a:r>
              <a:rPr lang="uk-UA" dirty="0"/>
              <a:t>.</a:t>
            </a:r>
            <a:endParaRPr lang="ru-RU" dirty="0"/>
          </a:p>
          <a:p>
            <a:r>
              <a:rPr lang="hu-HU" dirty="0"/>
              <a:t>Тема 11. Синтаксичні засоби стилістики</a:t>
            </a:r>
            <a:r>
              <a:rPr lang="uk-UA" dirty="0"/>
              <a:t>.</a:t>
            </a:r>
            <a:endParaRPr lang="ru-RU" dirty="0"/>
          </a:p>
          <a:p>
            <a:r>
              <a:rPr lang="hu-HU" dirty="0"/>
              <a:t>Тема 12. Український мовний етикет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149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b="1" dirty="0"/>
              <a:t>Після проходження </a:t>
            </a:r>
            <a:r>
              <a:rPr lang="uk-UA" sz="3200" b="1" dirty="0" smtClean="0"/>
              <a:t>курсу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uk-UA" b="1" dirty="0"/>
              <a:t>Ви </a:t>
            </a:r>
            <a:r>
              <a:rPr lang="uk-UA" b="1" dirty="0" smtClean="0"/>
              <a:t>знатимете:</a:t>
            </a:r>
            <a:endParaRPr lang="ru-RU" dirty="0" smtClean="0"/>
          </a:p>
          <a:p>
            <a:pPr lvl="0"/>
            <a:r>
              <a:rPr lang="ru-RU" dirty="0" err="1" smtClean="0"/>
              <a:t>які</a:t>
            </a:r>
            <a:r>
              <a:rPr lang="ru-RU" dirty="0" smtClean="0"/>
              <a:t> є </a:t>
            </a:r>
            <a:r>
              <a:rPr lang="ru-RU" dirty="0" err="1" smtClean="0"/>
              <a:t>стилі</a:t>
            </a:r>
            <a:r>
              <a:rPr lang="ru-RU" dirty="0" smtClean="0"/>
              <a:t>, </a:t>
            </a:r>
            <a:r>
              <a:rPr lang="ru-RU" dirty="0" err="1" smtClean="0"/>
              <a:t>підстилі</a:t>
            </a:r>
            <a:r>
              <a:rPr lang="ru-RU" dirty="0" smtClean="0"/>
              <a:t>, </a:t>
            </a:r>
            <a:r>
              <a:rPr lang="ru-RU" dirty="0" err="1" smtClean="0"/>
              <a:t>жанри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uk-UA" dirty="0" smtClean="0"/>
              <a:t>;</a:t>
            </a:r>
          </a:p>
          <a:p>
            <a:pPr lvl="0"/>
            <a:r>
              <a:rPr lang="uk-UA" dirty="0"/>
              <a:t>я</a:t>
            </a:r>
            <a:r>
              <a:rPr lang="uk-UA" dirty="0" smtClean="0"/>
              <a:t>кі чинники визначають стиль мови;</a:t>
            </a:r>
          </a:p>
          <a:p>
            <a:pPr lvl="0"/>
            <a:r>
              <a:rPr lang="uk-UA" dirty="0"/>
              <a:t>в</a:t>
            </a:r>
            <a:r>
              <a:rPr lang="uk-UA" dirty="0" smtClean="0"/>
              <a:t>иражальні можливості мовних одиниць;</a:t>
            </a:r>
          </a:p>
          <a:p>
            <a:pPr lvl="0"/>
            <a:r>
              <a:rPr lang="uk-UA" dirty="0" smtClean="0"/>
              <a:t>як виникає образність і експресивність мови;</a:t>
            </a:r>
          </a:p>
          <a:p>
            <a:pPr lvl="0"/>
            <a:r>
              <a:rPr lang="uk-UA" dirty="0"/>
              <a:t>я</a:t>
            </a:r>
            <a:r>
              <a:rPr lang="uk-UA" dirty="0" smtClean="0"/>
              <a:t>к досягається виразність мови;</a:t>
            </a:r>
          </a:p>
          <a:p>
            <a:pPr lvl="0"/>
            <a:r>
              <a:rPr lang="uk-UA" dirty="0"/>
              <a:t>щ</a:t>
            </a:r>
            <a:r>
              <a:rPr lang="uk-UA" dirty="0" smtClean="0"/>
              <a:t>о таке «стилістичні прийоми» та як їх застосовують;</a:t>
            </a:r>
          </a:p>
          <a:p>
            <a:pPr lvl="0"/>
            <a:r>
              <a:rPr lang="uk-UA" dirty="0"/>
              <a:t>я</a:t>
            </a:r>
            <a:r>
              <a:rPr lang="uk-UA" dirty="0" smtClean="0"/>
              <a:t>кі є тропи і фігури мови та як і де їх уживають</a:t>
            </a:r>
            <a:r>
              <a:rPr lang="ru-RU" dirty="0" smtClean="0"/>
              <a:t>.</a:t>
            </a:r>
          </a:p>
          <a:p>
            <a:pPr marL="0" lvl="0" indent="0">
              <a:buNone/>
            </a:pPr>
            <a:r>
              <a:rPr lang="uk-UA" b="1" dirty="0"/>
              <a:t>Ви </a:t>
            </a:r>
            <a:r>
              <a:rPr lang="uk-UA" b="1" dirty="0" smtClean="0"/>
              <a:t>вмітимете:</a:t>
            </a:r>
          </a:p>
          <a:p>
            <a:pPr lvl="0"/>
            <a:r>
              <a:rPr lang="uk-UA" dirty="0" smtClean="0"/>
              <a:t>визначати </a:t>
            </a:r>
            <a:r>
              <a:rPr lang="uk-UA" dirty="0"/>
              <a:t>стиль тексту;</a:t>
            </a:r>
          </a:p>
          <a:p>
            <a:pPr lvl="0"/>
            <a:r>
              <a:rPr lang="uk-UA" dirty="0" smtClean="0"/>
              <a:t>писати </a:t>
            </a:r>
            <a:r>
              <a:rPr lang="uk-UA" dirty="0"/>
              <a:t>текст у потрібному стилі;</a:t>
            </a:r>
          </a:p>
          <a:p>
            <a:pPr lvl="0"/>
            <a:r>
              <a:rPr lang="uk-UA" dirty="0" smtClean="0"/>
              <a:t>робити </a:t>
            </a:r>
            <a:r>
              <a:rPr lang="uk-UA" dirty="0"/>
              <a:t>текст виразним, образним;</a:t>
            </a:r>
          </a:p>
          <a:p>
            <a:pPr lvl="0"/>
            <a:r>
              <a:rPr lang="uk-UA" dirty="0" smtClean="0"/>
              <a:t>будувати </a:t>
            </a:r>
            <a:r>
              <a:rPr lang="uk-UA" dirty="0"/>
              <a:t>переконливий текст;</a:t>
            </a:r>
          </a:p>
          <a:p>
            <a:pPr lvl="0"/>
            <a:r>
              <a:rPr lang="uk-UA" dirty="0" smtClean="0"/>
              <a:t>покращувати </a:t>
            </a:r>
            <a:r>
              <a:rPr lang="uk-UA" dirty="0"/>
              <a:t>текст;</a:t>
            </a:r>
          </a:p>
          <a:p>
            <a:pPr lvl="0"/>
            <a:r>
              <a:rPr lang="uk-UA" dirty="0" smtClean="0"/>
              <a:t>розкривати </a:t>
            </a:r>
            <a:r>
              <a:rPr lang="uk-UA" dirty="0"/>
              <a:t>глибину змісту написаного </a:t>
            </a:r>
            <a:r>
              <a:rPr lang="uk-UA" dirty="0" smtClean="0"/>
              <a:t>тексту</a:t>
            </a:r>
            <a:r>
              <a:rPr lang="ru-RU" dirty="0" smtClean="0"/>
              <a:t>.</a:t>
            </a:r>
            <a:endParaRPr lang="ru-RU" dirty="0"/>
          </a:p>
          <a:p>
            <a:pPr marL="0" lvl="0" indent="0">
              <a:buNone/>
            </a:pPr>
            <a:endParaRPr lang="uk-UA" b="1" dirty="0" smtClean="0"/>
          </a:p>
          <a:p>
            <a:pPr marL="0" lvl="0" indent="0">
              <a:buNone/>
            </a:pPr>
            <a:endParaRPr lang="uk-UA" b="1" dirty="0" smtClean="0"/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5041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Джерельна база курсу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Зі стилістики мови написано велику кількість підручників, посібників, наукової літератури різними мовами світу, яку рекомендуємо Вам.</a:t>
            </a:r>
          </a:p>
          <a:p>
            <a:r>
              <a:rPr lang="uk-UA" dirty="0" smtClean="0"/>
              <a:t>Багато навчальної літератури є і зі стилістики української мови, яка буде доступна Вам.</a:t>
            </a:r>
          </a:p>
          <a:p>
            <a:r>
              <a:rPr lang="uk-UA" dirty="0" smtClean="0"/>
              <a:t>Базовим посібником нашого курсу є практикум «Стилістика української мови», який підготували </a:t>
            </a:r>
            <a:r>
              <a:rPr lang="uk-UA" dirty="0"/>
              <a:t>Л.</a:t>
            </a:r>
            <a:r>
              <a:rPr lang="uk-UA" dirty="0" smtClean="0"/>
              <a:t>Кравець і Є.</a:t>
            </a:r>
            <a:r>
              <a:rPr lang="uk-UA" dirty="0" err="1" smtClean="0"/>
              <a:t>Барань</a:t>
            </a:r>
            <a:r>
              <a:rPr lang="uk-UA" dirty="0" smtClean="0"/>
              <a:t>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4372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5286780</TotalTime>
  <Words>388</Words>
  <Application>Microsoft Office PowerPoint</Application>
  <PresentationFormat>Diavetítés a képernyőre (4:3 oldalarány)</PresentationFormat>
  <Paragraphs>72</Paragraphs>
  <Slides>8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Эркер</vt:lpstr>
      <vt:lpstr>Стилістика  української мови</vt:lpstr>
      <vt:lpstr>Що таке стилістика мови?</vt:lpstr>
      <vt:lpstr>Чим стилістика відрізняється від інших лінгвістичних дисциплін?</vt:lpstr>
      <vt:lpstr>Навіщо вивчати стилістику мови?</vt:lpstr>
      <vt:lpstr>Кому потрібна стилістика мови?</vt:lpstr>
      <vt:lpstr>Що вивчаємо в межах курсу?</vt:lpstr>
      <vt:lpstr>Після проходження курсу</vt:lpstr>
      <vt:lpstr>Джерельна база курсу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Стилістика української мови</dc:title>
  <dc:creator>Admin</dc:creator>
  <cp:lastModifiedBy>Gazdag Vilmos</cp:lastModifiedBy>
  <cp:revision>131</cp:revision>
  <dcterms:created xsi:type="dcterms:W3CDTF">2012-06-15T18:14:20Z</dcterms:created>
  <dcterms:modified xsi:type="dcterms:W3CDTF">2021-09-02T18:16:41Z</dcterms:modified>
</cp:coreProperties>
</file>