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53" r:id="rId3"/>
    <p:sldId id="262" r:id="rId4"/>
    <p:sldId id="325" r:id="rId5"/>
    <p:sldId id="277" r:id="rId6"/>
    <p:sldId id="373" r:id="rId7"/>
    <p:sldId id="394" r:id="rId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00"/>
    <a:srgbClr val="003300"/>
    <a:srgbClr val="990000"/>
    <a:srgbClr val="990099"/>
    <a:srgbClr val="66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Mintaszöveg szerkesztése</a:t>
            </a:r>
          </a:p>
          <a:p>
            <a:pPr lvl="1"/>
            <a:r>
              <a:rPr lang="ru-RU" noProof="0" smtClean="0"/>
              <a:t>Második szint</a:t>
            </a:r>
          </a:p>
          <a:p>
            <a:pPr lvl="2"/>
            <a:r>
              <a:rPr lang="ru-RU" noProof="0" smtClean="0"/>
              <a:t>Harmadik szint</a:t>
            </a:r>
          </a:p>
          <a:p>
            <a:pPr lvl="3"/>
            <a:r>
              <a:rPr lang="ru-RU" noProof="0" smtClean="0"/>
              <a:t>Negyedik szint</a:t>
            </a:r>
          </a:p>
          <a:p>
            <a:pPr lvl="4"/>
            <a:r>
              <a:rPr lang="ru-R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83AE3B-78DF-43DA-B3F9-78BF84AC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5326-B67F-44D0-A4BF-60EFABF9B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5485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7D63-0668-4FFA-8004-4BA4E4D6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1868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5871-7C37-44E5-9A54-479565778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975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9038-4F15-42CD-9643-3C3E81D44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1538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18DF-222F-4E88-9F1B-B1E620DBD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7138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513A-65B8-426B-8F03-DFC82C22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1240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5E6-F5B0-47F3-8C73-148A3C104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1510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D695-C43B-4C57-AE39-594341E2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5026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B231-BAF3-4901-A437-27D4A80D6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5569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F77C-A428-4805-B34F-85209434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0684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61A-68BF-4D93-B9EE-81055482A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3550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Mintaszöveg szerkesztése</a:t>
            </a:r>
          </a:p>
          <a:p>
            <a:pPr lvl="1"/>
            <a:r>
              <a:rPr lang="ru-RU" altLang="hu-HU" smtClean="0"/>
              <a:t>Második szint</a:t>
            </a:r>
          </a:p>
          <a:p>
            <a:pPr lvl="2"/>
            <a:r>
              <a:rPr lang="ru-RU" altLang="hu-HU" smtClean="0"/>
              <a:t>Harmadik szint</a:t>
            </a:r>
          </a:p>
          <a:p>
            <a:pPr lvl="3"/>
            <a:r>
              <a:rPr lang="ru-RU" altLang="hu-HU" smtClean="0"/>
              <a:t>Negyedik szint</a:t>
            </a:r>
          </a:p>
          <a:p>
            <a:pPr lvl="4"/>
            <a:r>
              <a:rPr lang="ru-R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44EDE8C-C888-4C3A-9111-F258209A7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071813"/>
            <a:ext cx="7772400" cy="1470025"/>
          </a:xfrm>
        </p:spPr>
        <p:txBody>
          <a:bodyPr/>
          <a:lstStyle/>
          <a:p>
            <a:r>
              <a:rPr lang="hu-HU" altLang="hu-HU" b="1" dirty="0" smtClean="0">
                <a:solidFill>
                  <a:srgbClr val="FF0000"/>
                </a:solidFill>
              </a:rPr>
              <a:t>Életvédelem</a:t>
            </a:r>
            <a:endParaRPr lang="ru-RU" altLang="hu-HU" b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4357688"/>
            <a:ext cx="6400800" cy="1752600"/>
          </a:xfrm>
        </p:spPr>
        <p:txBody>
          <a:bodyPr/>
          <a:lstStyle/>
          <a:p>
            <a:r>
              <a:rPr lang="hu-HU" altLang="hu-HU" dirty="0" smtClean="0"/>
              <a:t>Élettevékenységünket és egészségünket befolyásoló tényezők</a:t>
            </a:r>
            <a:endParaRPr lang="ru-RU" altLang="hu-HU" dirty="0" smtClean="0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3435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15420" t="19776" r="10809" b="16504"/>
          <a:stretch>
            <a:fillRect/>
          </a:stretch>
        </p:blipFill>
        <p:spPr bwMode="auto">
          <a:xfrm>
            <a:off x="5067135" y="0"/>
            <a:ext cx="38625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28940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285750" y="357188"/>
            <a:ext cx="8858250" cy="5572125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altLang="hu-HU" smtClean="0">
                <a:solidFill>
                  <a:srgbClr val="C00000"/>
                </a:solidFill>
              </a:rPr>
              <a:t>Az </a:t>
            </a:r>
            <a:r>
              <a:rPr lang="hu-HU" altLang="hu-HU" i="1" smtClean="0">
                <a:solidFill>
                  <a:srgbClr val="C00000"/>
                </a:solidFill>
              </a:rPr>
              <a:t>Életvédelem, mint tudomány kialakulásának rövid története:</a:t>
            </a:r>
          </a:p>
          <a:p>
            <a:r>
              <a:rPr lang="hu-HU" altLang="hu-HU" sz="2400" i="1" smtClean="0">
                <a:solidFill>
                  <a:srgbClr val="C00000"/>
                </a:solidFill>
              </a:rPr>
              <a:t>1. szakasz- </a:t>
            </a:r>
            <a:r>
              <a:rPr lang="hu-HU" altLang="hu-HU" sz="2400" i="1" smtClean="0"/>
              <a:t>az ember megjelenésétől a XX.sz.végéig </a:t>
            </a:r>
          </a:p>
          <a:p>
            <a:pPr>
              <a:buFontTx/>
              <a:buNone/>
            </a:pPr>
            <a:r>
              <a:rPr lang="hu-HU" altLang="hu-HU" sz="2400" i="1" smtClean="0"/>
              <a:t>– ösztönös védekezés, később</a:t>
            </a:r>
          </a:p>
          <a:p>
            <a:pPr>
              <a:buFontTx/>
              <a:buNone/>
            </a:pPr>
            <a:r>
              <a:rPr lang="hu-HU" altLang="hu-HU" sz="2400" i="1" smtClean="0"/>
              <a:t>-különböző tudomány-  és gazdasági területek fogalmazzák meg az óvó szabályokat (nincs egységes rendszer)</a:t>
            </a:r>
          </a:p>
          <a:p>
            <a:r>
              <a:rPr lang="hu-HU" altLang="hu-HU" sz="2400" i="1" smtClean="0">
                <a:solidFill>
                  <a:srgbClr val="C00000"/>
                </a:solidFill>
              </a:rPr>
              <a:t>2.szakasz </a:t>
            </a:r>
            <a:r>
              <a:rPr lang="hu-HU" altLang="hu-HU" sz="2400" i="1" smtClean="0"/>
              <a:t>– a XX.sz.végétől – a XXI.sz.elejéig </a:t>
            </a:r>
          </a:p>
          <a:p>
            <a:pPr>
              <a:buFontTx/>
              <a:buNone/>
            </a:pPr>
            <a:r>
              <a:rPr lang="hu-HU" altLang="hu-HU" sz="2400" i="1" smtClean="0"/>
              <a:t>- a veszélyforrások, veszélyek, káros tényezők azonosítása, rendszerezés, módszeres kutatás, védekezési eljárások kidolgozása</a:t>
            </a:r>
          </a:p>
          <a:p>
            <a:r>
              <a:rPr lang="hu-HU" altLang="hu-HU" sz="2400" i="1" smtClean="0">
                <a:solidFill>
                  <a:srgbClr val="C00000"/>
                </a:solidFill>
              </a:rPr>
              <a:t>3. szakasz – </a:t>
            </a:r>
            <a:r>
              <a:rPr lang="hu-HU" altLang="hu-HU" sz="2400" i="1" smtClean="0"/>
              <a:t>napjainkban zajlik (sok az ismeretlen, nem várt hatás, kombinált veszélyforrásokból származó veszélyek sokasága, értékrend-zavar okozta kockázatvállalás)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0"/>
            <a:ext cx="8229600" cy="4525963"/>
          </a:xfrm>
        </p:spPr>
        <p:txBody>
          <a:bodyPr/>
          <a:lstStyle/>
          <a:p>
            <a:pPr algn="ctr" eaLnBrk="1" hangingPunct="1"/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A fizikai terhelés csökkenése (ELKÉNYELMESEDÉS)</a:t>
            </a:r>
          </a:p>
          <a:p>
            <a:pPr algn="ctr" eaLnBrk="1" hangingPunct="1"/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 az idegi- érzelmi feszültség növekedése, </a:t>
            </a:r>
          </a:p>
          <a:p>
            <a:pPr algn="ctr" eaLnBrk="1" hangingPunct="1"/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a környezet állapotának romlása </a:t>
            </a:r>
          </a:p>
          <a:p>
            <a:pPr algn="ctr" eaLnBrk="1" hangingPunct="1"/>
            <a:endParaRPr lang="hu-HU" altLang="hu-HU" sz="3600" b="1" smtClean="0">
              <a:solidFill>
                <a:srgbClr val="0033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megzavarta a szervezet legfontosabb élettani funkcióit szabályozó mechanizmusokat </a:t>
            </a:r>
            <a:endParaRPr lang="ru-RU" altLang="hu-HU" sz="3600" b="1" smtClean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6143625"/>
          </a:xfrm>
        </p:spPr>
        <p:txBody>
          <a:bodyPr/>
          <a:lstStyle/>
          <a:p>
            <a:pPr eaLnBrk="1" hangingPunct="1">
              <a:defRPr/>
            </a:pPr>
            <a:r>
              <a:rPr lang="hu-HU" b="1" i="1" dirty="0" smtClean="0">
                <a:solidFill>
                  <a:srgbClr val="FF0000"/>
                </a:solidFill>
              </a:rPr>
              <a:t>! Az esetek 70%-ában a betegségek kialakulása magától az embertől függ. </a:t>
            </a:r>
          </a:p>
          <a:p>
            <a:pPr eaLnBrk="1" hangingPunct="1">
              <a:buFontTx/>
              <a:buNone/>
              <a:defRPr/>
            </a:pPr>
            <a:endParaRPr lang="hu-HU" i="1" dirty="0" smtClean="0"/>
          </a:p>
          <a:p>
            <a:pPr eaLnBrk="1" hangingPunct="1">
              <a:buFontTx/>
              <a:buNone/>
              <a:defRPr/>
            </a:pPr>
            <a:r>
              <a:rPr lang="hu-H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Ebben szerepet játszanak: </a:t>
            </a:r>
          </a:p>
          <a:p>
            <a:pPr eaLnBrk="1" hangingPunct="1">
              <a:defRPr/>
            </a:pPr>
            <a:r>
              <a:rPr lang="hu-HU" sz="2800" i="1" dirty="0" smtClean="0"/>
              <a:t>a káros szokások, </a:t>
            </a:r>
          </a:p>
          <a:p>
            <a:pPr eaLnBrk="1" hangingPunct="1">
              <a:defRPr/>
            </a:pPr>
            <a:r>
              <a:rPr lang="hu-HU" sz="2800" i="1" dirty="0" smtClean="0"/>
              <a:t>az egészségügyi- higiénés szabályok megsértése,</a:t>
            </a:r>
          </a:p>
          <a:p>
            <a:pPr eaLnBrk="1" hangingPunct="1">
              <a:defRPr/>
            </a:pPr>
            <a:r>
              <a:rPr lang="hu-HU" sz="2800" i="1" dirty="0" smtClean="0"/>
              <a:t> a helytelen táplálkozás,</a:t>
            </a:r>
          </a:p>
          <a:p>
            <a:pPr eaLnBrk="1" hangingPunct="1">
              <a:defRPr/>
            </a:pPr>
            <a:r>
              <a:rPr lang="hu-HU" sz="2800" i="1" dirty="0" smtClean="0"/>
              <a:t>a munka és a pihenés rossz aránya,</a:t>
            </a:r>
          </a:p>
          <a:p>
            <a:pPr eaLnBrk="1" hangingPunct="1">
              <a:defRPr/>
            </a:pPr>
            <a:r>
              <a:rPr lang="hu-HU" sz="2800" i="1" dirty="0" smtClean="0"/>
              <a:t>a környezetszennyezés.</a:t>
            </a:r>
          </a:p>
          <a:p>
            <a:pPr eaLnBrk="1" hangingPunct="1">
              <a:defRPr/>
            </a:pPr>
            <a:r>
              <a:rPr lang="hu-HU" sz="2800" i="1" dirty="0" smtClean="0"/>
              <a:t>felelőtlen kockázatvállalás</a:t>
            </a:r>
            <a:endParaRPr lang="hu-HU" sz="2800" dirty="0" smtClean="0"/>
          </a:p>
        </p:txBody>
      </p:sp>
      <p:pic>
        <p:nvPicPr>
          <p:cNvPr id="22531" name="Picture 3" descr="szen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14500"/>
            <a:ext cx="21431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A </a:t>
            </a:r>
            <a:r>
              <a:rPr lang="hu-HU" altLang="hu-HU" sz="3600" b="1" smtClean="0">
                <a:solidFill>
                  <a:srgbClr val="C00000"/>
                </a:solidFill>
                <a:latin typeface="Comic Sans MS" pitchFamily="66" charset="0"/>
              </a:rPr>
              <a:t>Veszély</a:t>
            </a:r>
            <a:r>
              <a:rPr lang="hu-HU" altLang="hu-HU" sz="3600" b="1" smtClean="0">
                <a:solidFill>
                  <a:srgbClr val="003300"/>
                </a:solidFill>
                <a:latin typeface="Comic Sans MS" pitchFamily="66" charset="0"/>
              </a:rPr>
              <a:t> -</a:t>
            </a:r>
            <a:endParaRPr lang="ru-RU" altLang="hu-HU" sz="3600" b="1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642938"/>
            <a:ext cx="8501063" cy="5233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2800" b="1" smtClean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i="1" smtClean="0">
                <a:solidFill>
                  <a:schemeClr val="accent2"/>
                </a:solidFill>
                <a:latin typeface="Comic Sans MS" pitchFamily="66" charset="0"/>
              </a:rPr>
              <a:t>                  </a:t>
            </a:r>
            <a:r>
              <a:rPr lang="hu-HU" altLang="hu-HU" b="1" smtClean="0">
                <a:solidFill>
                  <a:srgbClr val="006600"/>
                </a:solidFill>
                <a:latin typeface="Comic Sans MS" pitchFamily="66" charset="0"/>
              </a:rPr>
              <a:t>            központi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smtClean="0">
                <a:solidFill>
                  <a:srgbClr val="006600"/>
                </a:solidFill>
                <a:latin typeface="Comic Sans MS" pitchFamily="66" charset="0"/>
              </a:rPr>
              <a:t>                fogalma az  életvédelemnek</a:t>
            </a:r>
          </a:p>
          <a:p>
            <a:pPr eaLnBrk="1" hangingPunct="1">
              <a:lnSpc>
                <a:spcPct val="90000"/>
              </a:lnSpc>
            </a:pPr>
            <a:endParaRPr lang="hu-HU" altLang="hu-HU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u-HU" altLang="hu-HU" b="1" smtClean="0">
                <a:latin typeface="Comic Sans MS" pitchFamily="66" charset="0"/>
              </a:rPr>
              <a:t>magába foglalja azokat a jelenségeket, folyamatokat, építményeket, anyagi tulajdonságokat stb., melyek meghatározott feltételek mellett, közvetve vagy közvetlenül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1" smtClean="0">
                <a:solidFill>
                  <a:srgbClr val="C00000"/>
                </a:solidFill>
                <a:latin typeface="Comic Sans MS" pitchFamily="66" charset="0"/>
              </a:rPr>
              <a:t>kárt okozhatnak az ember egészségében és veszélyeztethetik létét.</a:t>
            </a:r>
            <a:endParaRPr lang="ru-RU" altLang="hu-HU" smtClean="0">
              <a:solidFill>
                <a:srgbClr val="C00000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0"/>
          <a:stretch>
            <a:fillRect/>
          </a:stretch>
        </p:blipFill>
        <p:spPr bwMode="auto">
          <a:xfrm>
            <a:off x="0" y="0"/>
            <a:ext cx="24542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 veszélyek és betegségek megelőzésében segít:</a:t>
            </a:r>
          </a:p>
          <a:p>
            <a:pPr algn="ctr" eaLnBrk="1" hangingPunct="1">
              <a:defRPr/>
            </a:pPr>
            <a:endParaRPr lang="hu-HU" sz="36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hu-HU" sz="3600" b="1" dirty="0" smtClean="0">
                <a:solidFill>
                  <a:srgbClr val="003300"/>
                </a:solidFill>
                <a:latin typeface="Comic Sans MS" pitchFamily="66" charset="0"/>
              </a:rPr>
              <a:t>az értelmes cselekvésformák elsajátítása, szokásokká alakítása, egészséges </a:t>
            </a:r>
            <a:r>
              <a:rPr lang="hu-HU" sz="3600" b="1" dirty="0" smtClean="0">
                <a:solidFill>
                  <a:srgbClr val="990000"/>
                </a:solidFill>
                <a:latin typeface="Comic Sans MS" pitchFamily="66" charset="0"/>
              </a:rPr>
              <a:t>életvezetéssé</a:t>
            </a:r>
            <a:r>
              <a:rPr lang="hu-HU" sz="3600" b="1" dirty="0" smtClean="0">
                <a:solidFill>
                  <a:srgbClr val="003300"/>
                </a:solidFill>
                <a:latin typeface="Comic Sans MS" pitchFamily="66" charset="0"/>
              </a:rPr>
              <a:t> szervezése. </a:t>
            </a:r>
            <a:endParaRPr lang="ru-RU" sz="3600" b="1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z="4700" smtClean="0">
                <a:solidFill>
                  <a:srgbClr val="002060"/>
                </a:solidFill>
              </a:rPr>
              <a:t>Éltem - és ebbe más is belehalt már.</a:t>
            </a:r>
            <a:r>
              <a:rPr lang="hu-HU" altLang="hu-HU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József Attila: </a:t>
            </a:r>
            <a:r>
              <a:rPr lang="hu-HU" altLang="hu-HU" i="1" smtClean="0">
                <a:solidFill>
                  <a:srgbClr val="C00000"/>
                </a:solidFill>
              </a:rPr>
              <a:t>Kész a leltár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240</Words>
  <Application>Microsoft Office PowerPoint</Application>
  <PresentationFormat>Diavetítés a képernyőre (4:3 oldalarány)</PresentationFormat>
  <Paragraphs>36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Comic Sans MS</vt:lpstr>
      <vt:lpstr>Symbol</vt:lpstr>
      <vt:lpstr>Arial Narrow CE</vt:lpstr>
      <vt:lpstr>Wingdings</vt:lpstr>
      <vt:lpstr>Alapértelmezett terv</vt:lpstr>
      <vt:lpstr>Életvédelem</vt:lpstr>
      <vt:lpstr>PowerPoint bemutató</vt:lpstr>
      <vt:lpstr>PowerPoint bemutató</vt:lpstr>
      <vt:lpstr>PowerPoint bemutató</vt:lpstr>
      <vt:lpstr>A Veszély -</vt:lpstr>
      <vt:lpstr>PowerPoint bemutató</vt:lpstr>
      <vt:lpstr>Éltem - és ebbe más is belehalt már.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Életvédelem</dc:title>
  <dc:creator>Professional User</dc:creator>
  <cp:lastModifiedBy>Windows-felhasználó</cp:lastModifiedBy>
  <cp:revision>90</cp:revision>
  <dcterms:created xsi:type="dcterms:W3CDTF">2008-01-08T11:03:39Z</dcterms:created>
  <dcterms:modified xsi:type="dcterms:W3CDTF">2021-08-31T13:20:22Z</dcterms:modified>
</cp:coreProperties>
</file>