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B3452F5-E65D-43D4-9F95-F1842F56F7B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28977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75C1A-EEAB-446B-8912-F98408C2A69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078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056F9-53B0-4E17-BF75-CAA46318C20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0781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1D1E7-AAFF-4405-826E-B64F9BB4796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626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4A2755-0B40-478A-8CF5-3B5C0F43217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1310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1B1A51-2D58-41C3-8A61-C106C172DAA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7478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B7DA2-A257-42D0-BB76-113280CC6BF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7376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E9ADA-4F79-4223-81AE-729DEC18794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685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6FE93-1C84-4A75-8198-C4AE67ACE71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1764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BC8F-0910-4631-A6AC-A48E6ACED3B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3202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DA384-ACEB-45E6-A589-AF5C089413A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9215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45552-0E6A-47AD-8CF2-A92D0652EBA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7779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881A0-0D33-42C9-9C80-D5E4316EF1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2626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8F31D-A7F4-428F-BBA3-65AFCCCE765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2938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476CF5A6-D697-452C-BF55-BE2CDEE34B9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Magyar kutatók vezetik a világ etológiai ranglistáját - ÖKO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5659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2411760" y="336918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solidFill>
                  <a:schemeClr val="tx1"/>
                </a:solidFill>
              </a:rPr>
              <a:t>Etológia</a:t>
            </a:r>
            <a:endParaRPr lang="hu-H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9144000" cy="4536504"/>
          </a:xfrm>
        </p:spPr>
        <p:txBody>
          <a:bodyPr/>
          <a:lstStyle/>
          <a:p>
            <a:r>
              <a:rPr lang="hu-HU" altLang="hu-HU" sz="2800" dirty="0"/>
              <a:t>Célja az egyedek belső, viselkedést szabályzó folyamatok „fürkészése”</a:t>
            </a:r>
          </a:p>
          <a:p>
            <a:r>
              <a:rPr lang="hu-HU" altLang="hu-HU" sz="2800" dirty="0"/>
              <a:t>Az etológia a pszichológiával ellentétben nem az egyén észleléseit és tapasztalatait elemzi, hanem az egyén, az egyed viselkedése alapján vonja le következtetéseit</a:t>
            </a:r>
          </a:p>
          <a:p>
            <a:r>
              <a:rPr lang="hu-HU" altLang="hu-HU" sz="2800" dirty="0"/>
              <a:t>Mivel az állatokkal nem lehet beszélni: </a:t>
            </a:r>
          </a:p>
          <a:p>
            <a:pPr lvl="1">
              <a:buFontTx/>
              <a:buNone/>
            </a:pPr>
            <a:r>
              <a:rPr lang="hu-HU" altLang="hu-HU" sz="2400" b="1" dirty="0"/>
              <a:t>Az állatok viselkedése alapján vonja le következtetéseit, tehát az állati és emberi (humánetológia) viselkedés sokszor bonyolult  és egymással kapcsolatban álló mintázatait kutatja</a:t>
            </a:r>
          </a:p>
        </p:txBody>
      </p:sp>
      <p:pic>
        <p:nvPicPr>
          <p:cNvPr id="3077" name="Picture 5" descr="etológia | hvg.h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72" y="44624"/>
            <a:ext cx="3563888" cy="226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27383"/>
            <a:ext cx="9144000" cy="3384376"/>
          </a:xfrm>
        </p:spPr>
        <p:txBody>
          <a:bodyPr/>
          <a:lstStyle/>
          <a:p>
            <a:r>
              <a:rPr lang="hu-HU" altLang="hu-HU" sz="2800" b="1" dirty="0"/>
              <a:t>Már régen érdekli az embert az állatok viselkedése. Állati eredetmítoszok</a:t>
            </a:r>
          </a:p>
          <a:p>
            <a:pPr lvl="1"/>
            <a:r>
              <a:rPr lang="hu-HU" altLang="hu-HU" sz="2400" b="1" dirty="0"/>
              <a:t>Az ősember legfőbb fegyvere az állati viselkedés előre látása (</a:t>
            </a:r>
            <a:r>
              <a:rPr lang="hu-HU" altLang="hu-HU" sz="2400" b="1" dirty="0" err="1"/>
              <a:t>Leakey</a:t>
            </a:r>
            <a:r>
              <a:rPr lang="hu-HU" altLang="hu-HU" sz="2400" b="1" dirty="0"/>
              <a:t>, aki felfedezte </a:t>
            </a:r>
            <a:r>
              <a:rPr lang="hu-HU" altLang="hu-HU" sz="2400" b="1" dirty="0" err="1"/>
              <a:t>Lucy-t</a:t>
            </a:r>
            <a:r>
              <a:rPr lang="hu-HU" altLang="hu-HU" sz="2400" b="1" dirty="0"/>
              <a:t>). A nyulat </a:t>
            </a:r>
            <a:r>
              <a:rPr lang="hu-HU" altLang="hu-HU" sz="2400" b="1" dirty="0" err="1"/>
              <a:t>kb</a:t>
            </a:r>
            <a:r>
              <a:rPr lang="hu-HU" altLang="hu-HU" sz="2400" b="1" dirty="0"/>
              <a:t> 15 m-ig meg lehet közelíteni, ha ekkor hirtelen lerohanjuk, az megdermed 2-3 m-ig.</a:t>
            </a:r>
          </a:p>
          <a:p>
            <a:pPr lvl="1"/>
            <a:r>
              <a:rPr lang="hu-HU" altLang="hu-HU" sz="2400" b="1" dirty="0"/>
              <a:t>Menekülés a ragadozók elől</a:t>
            </a:r>
          </a:p>
          <a:p>
            <a:pPr lvl="1"/>
            <a:r>
              <a:rPr lang="hu-HU" altLang="hu-HU" sz="2400" b="1" dirty="0"/>
              <a:t>Szelídítés, haszonállat</a:t>
            </a:r>
          </a:p>
          <a:p>
            <a:pPr lvl="1"/>
            <a:endParaRPr lang="hu-HU" altLang="hu-HU" sz="2400" b="1" dirty="0"/>
          </a:p>
        </p:txBody>
      </p:sp>
      <p:pic>
        <p:nvPicPr>
          <p:cNvPr id="13317" name="Picture 5" descr="Etológusaink a legjobbak közö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29000"/>
            <a:ext cx="476250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16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800" b="1" dirty="0"/>
              <a:t>Arisztotelész (Kr. E. 384-322) 10 kötetet írt az állatok természetrajzáról</a:t>
            </a:r>
          </a:p>
          <a:p>
            <a:pPr lvl="1">
              <a:lnSpc>
                <a:spcPct val="90000"/>
              </a:lnSpc>
            </a:pPr>
            <a:r>
              <a:rPr lang="hu-HU" altLang="hu-HU" sz="2400" b="1" dirty="0"/>
              <a:t>A kakukk fiókáit mostohaszülőkre bízza (igaz)</a:t>
            </a:r>
          </a:p>
          <a:p>
            <a:pPr lvl="1">
              <a:lnSpc>
                <a:spcPct val="90000"/>
              </a:lnSpc>
            </a:pPr>
            <a:r>
              <a:rPr lang="hu-HU" altLang="hu-HU" sz="2400" b="1" dirty="0"/>
              <a:t>A krokodilusmadár </a:t>
            </a:r>
            <a:r>
              <a:rPr lang="hu-HU" altLang="hu-HU" sz="2400" b="1" i="1" dirty="0"/>
              <a:t>(</a:t>
            </a:r>
            <a:r>
              <a:rPr lang="hu-HU" altLang="hu-HU" sz="2400" b="1" i="1" dirty="0" err="1"/>
              <a:t>Pluvianus</a:t>
            </a:r>
            <a:r>
              <a:rPr lang="hu-HU" altLang="hu-HU" sz="2400" b="1" i="1" dirty="0"/>
              <a:t> </a:t>
            </a:r>
            <a:r>
              <a:rPr lang="hu-HU" altLang="hu-HU" sz="2400" b="1" i="1" dirty="0" err="1"/>
              <a:t>aegypticus</a:t>
            </a:r>
            <a:r>
              <a:rPr lang="hu-HU" altLang="hu-HU" sz="2400" b="1" i="1" dirty="0"/>
              <a:t>)</a:t>
            </a:r>
            <a:r>
              <a:rPr lang="hu-HU" altLang="hu-HU" sz="2400" b="1" dirty="0"/>
              <a:t> tisztogatja a krokodil száját (igaz)</a:t>
            </a:r>
          </a:p>
          <a:p>
            <a:pPr lvl="1">
              <a:lnSpc>
                <a:spcPct val="90000"/>
              </a:lnSpc>
            </a:pPr>
            <a:r>
              <a:rPr lang="hu-HU" altLang="hu-HU" sz="2400" b="1" dirty="0"/>
              <a:t>A </a:t>
            </a:r>
            <a:r>
              <a:rPr lang="hu-HU" altLang="hu-HU" sz="2400" b="1" dirty="0" err="1"/>
              <a:t>kephalóniai</a:t>
            </a:r>
            <a:r>
              <a:rPr lang="hu-HU" altLang="hu-HU" sz="2400" b="1" dirty="0"/>
              <a:t> (Égei-tenger egyik szigete) kecskék nem isznak vizet, hanem kétnaponta hajnalban a </a:t>
            </a:r>
            <a:r>
              <a:rPr lang="hu-HU" altLang="hu-HU" sz="2400" b="1" dirty="0" err="1"/>
              <a:t>tengerfelé</a:t>
            </a:r>
            <a:r>
              <a:rPr lang="hu-HU" altLang="hu-HU" sz="2400" b="1" dirty="0"/>
              <a:t> fordulnak és kitátják a szájukat (hamis)</a:t>
            </a:r>
          </a:p>
          <a:p>
            <a:pPr>
              <a:lnSpc>
                <a:spcPct val="90000"/>
              </a:lnSpc>
            </a:pPr>
            <a:r>
              <a:rPr lang="hu-HU" altLang="hu-HU" sz="2800" b="1" dirty="0"/>
              <a:t>Plinius (Kr. E. 23-79) írásaiban megfigyeléseket és következtetéseket közöl, de azok </a:t>
            </a:r>
            <a:r>
              <a:rPr lang="hu-HU" altLang="hu-HU" sz="2800" b="1" dirty="0" err="1"/>
              <a:t>naívak</a:t>
            </a:r>
            <a:r>
              <a:rPr lang="hu-HU" altLang="hu-HU" sz="2800" b="1" dirty="0"/>
              <a:t>, antropomorfak</a:t>
            </a:r>
          </a:p>
          <a:p>
            <a:pPr lvl="1">
              <a:lnSpc>
                <a:spcPct val="90000"/>
              </a:lnSpc>
            </a:pPr>
            <a:r>
              <a:rPr lang="hu-HU" altLang="hu-HU" sz="2400" b="1" dirty="0"/>
              <a:t>Az elefánt a legnagyobb állat és a szellemi képességei az emberét is megközelíti</a:t>
            </a:r>
          </a:p>
          <a:p>
            <a:pPr lvl="1">
              <a:lnSpc>
                <a:spcPct val="90000"/>
              </a:lnSpc>
            </a:pPr>
            <a:r>
              <a:rPr lang="hu-HU" altLang="hu-HU" sz="2400" b="1" dirty="0"/>
              <a:t>Megérti az emberi nyelvet, engedelmeskedik, jó a memóriája, örül, ha szeretik, tisztelik, becsületes, önmérsékletet tanúsít, van igazságérzete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4624"/>
            <a:ext cx="9144000" cy="3744416"/>
          </a:xfrm>
        </p:spPr>
        <p:txBody>
          <a:bodyPr/>
          <a:lstStyle/>
          <a:p>
            <a:r>
              <a:rPr lang="hu-HU" altLang="hu-HU" sz="2400" b="1" dirty="0"/>
              <a:t>Charles Darwin (1809-1882)</a:t>
            </a:r>
          </a:p>
          <a:p>
            <a:pPr lvl="1"/>
            <a:r>
              <a:rPr lang="hu-HU" altLang="hu-HU" sz="2000" b="1" dirty="0" smtClean="0"/>
              <a:t>Természetes </a:t>
            </a:r>
            <a:r>
              <a:rPr lang="hu-HU" altLang="hu-HU" sz="2000" b="1" dirty="0"/>
              <a:t>szelekció. Az eredményesebb egyedek maradnak fent</a:t>
            </a:r>
          </a:p>
          <a:p>
            <a:pPr lvl="1"/>
            <a:r>
              <a:rPr lang="hu-HU" altLang="hu-HU" sz="2000" b="1" dirty="0"/>
              <a:t>„Az érzelmek kifejeződése az állatokban és az emberben” (1872) c. könyve az első igazi etológia könyv</a:t>
            </a:r>
          </a:p>
          <a:p>
            <a:pPr lvl="2"/>
            <a:r>
              <a:rPr lang="hu-HU" altLang="hu-HU" sz="1800" b="1" dirty="0"/>
              <a:t>Nemcsak a morfológiára, de a magatartásra is érvényesek megállapításai</a:t>
            </a:r>
          </a:p>
          <a:p>
            <a:pPr lvl="2"/>
            <a:r>
              <a:rPr lang="hu-HU" altLang="hu-HU" sz="1800" b="1" dirty="0"/>
              <a:t>Bemutatja az emberi érzelmek biológiai gyökereit és evolúciós eredetét</a:t>
            </a:r>
          </a:p>
          <a:p>
            <a:r>
              <a:rPr lang="hu-HU" altLang="hu-HU" sz="2400" b="1" dirty="0" err="1"/>
              <a:t>Romanes</a:t>
            </a:r>
            <a:r>
              <a:rPr lang="hu-HU" altLang="hu-HU" sz="2400" b="1" dirty="0"/>
              <a:t> (1848-1894) botránykönyve módszertani fejlődéshez vezetett</a:t>
            </a:r>
          </a:p>
          <a:p>
            <a:pPr>
              <a:buFontTx/>
              <a:buNone/>
            </a:pPr>
            <a:r>
              <a:rPr lang="hu-HU" altLang="hu-HU" sz="2400" b="1" dirty="0" smtClean="0"/>
              <a:t>Van-e </a:t>
            </a:r>
            <a:r>
              <a:rPr lang="hu-HU" altLang="hu-HU" sz="2400" b="1" dirty="0"/>
              <a:t>szakadék az ember és az állatok világa között?</a:t>
            </a:r>
          </a:p>
        </p:txBody>
      </p:sp>
      <p:pic>
        <p:nvPicPr>
          <p:cNvPr id="15368" name="Picture 8" descr="Címke &amp;quot;etológia&amp;quot; | Bumm.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614" y="3964414"/>
            <a:ext cx="4353882" cy="260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 de japanske bjerge går aberne i spa - politiken.d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5" y="3974132"/>
            <a:ext cx="4623498" cy="260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309</Words>
  <Application>Microsoft Office PowerPoint</Application>
  <PresentationFormat>Diavetítés a képernyőre (4:3 oldalarány)</PresentationFormat>
  <Paragraphs>23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kmf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Etológia</dc:title>
  <dc:creator>Zselicki István</dc:creator>
  <cp:lastModifiedBy>Windows-felhasználó</cp:lastModifiedBy>
  <cp:revision>50</cp:revision>
  <dcterms:created xsi:type="dcterms:W3CDTF">2008-10-09T07:02:17Z</dcterms:created>
  <dcterms:modified xsi:type="dcterms:W3CDTF">2021-08-31T12:56:34Z</dcterms:modified>
</cp:coreProperties>
</file>