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FA51-D7CC-4E0A-A8F6-C7F083FE1DD0}" type="datetimeFigureOut">
              <a:rPr lang="hu-HU" smtClean="0"/>
              <a:t>2021. 09. 02.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E97E-106F-4E40-91B3-BC8EC5CAC844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FA51-D7CC-4E0A-A8F6-C7F083FE1DD0}" type="datetimeFigureOut">
              <a:rPr lang="hu-HU" smtClean="0"/>
              <a:t>2021. 09. 02.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E97E-106F-4E40-91B3-BC8EC5CAC84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FA51-D7CC-4E0A-A8F6-C7F083FE1DD0}" type="datetimeFigureOut">
              <a:rPr lang="hu-HU" smtClean="0"/>
              <a:t>2021. 09. 02.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E97E-106F-4E40-91B3-BC8EC5CAC84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FA51-D7CC-4E0A-A8F6-C7F083FE1DD0}" type="datetimeFigureOut">
              <a:rPr lang="hu-HU" smtClean="0"/>
              <a:t>2021. 09. 02.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E97E-106F-4E40-91B3-BC8EC5CAC84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FA51-D7CC-4E0A-A8F6-C7F083FE1DD0}" type="datetimeFigureOut">
              <a:rPr lang="hu-HU" smtClean="0"/>
              <a:t>2021. 09. 02.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E97E-106F-4E40-91B3-BC8EC5CAC844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FA51-D7CC-4E0A-A8F6-C7F083FE1DD0}" type="datetimeFigureOut">
              <a:rPr lang="hu-HU" smtClean="0"/>
              <a:t>2021. 09. 02.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E97E-106F-4E40-91B3-BC8EC5CAC84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FA51-D7CC-4E0A-A8F6-C7F083FE1DD0}" type="datetimeFigureOut">
              <a:rPr lang="hu-HU" smtClean="0"/>
              <a:t>2021. 09. 02.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E97E-106F-4E40-91B3-BC8EC5CAC84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FA51-D7CC-4E0A-A8F6-C7F083FE1DD0}" type="datetimeFigureOut">
              <a:rPr lang="hu-HU" smtClean="0"/>
              <a:t>2021. 09. 02.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E97E-106F-4E40-91B3-BC8EC5CAC84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FA51-D7CC-4E0A-A8F6-C7F083FE1DD0}" type="datetimeFigureOut">
              <a:rPr lang="hu-HU" smtClean="0"/>
              <a:t>2021. 09. 02.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E97E-106F-4E40-91B3-BC8EC5CAC84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FA51-D7CC-4E0A-A8F6-C7F083FE1DD0}" type="datetimeFigureOut">
              <a:rPr lang="hu-HU" smtClean="0"/>
              <a:t>2021. 09. 02.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E97E-106F-4E40-91B3-BC8EC5CAC84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FA51-D7CC-4E0A-A8F6-C7F083FE1DD0}" type="datetimeFigureOut">
              <a:rPr lang="hu-HU" smtClean="0"/>
              <a:t>2021. 09. 02.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34E97E-106F-4E40-91B3-BC8EC5CAC844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C1FA51-D7CC-4E0A-A8F6-C7F083FE1DD0}" type="datetimeFigureOut">
              <a:rPr lang="hu-HU" smtClean="0"/>
              <a:t>2021. 09. 02.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34E97E-106F-4E40-91B3-BC8EC5CAC844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 descr="C:\Users\I\Desktop\gyermi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5350"/>
            <a:ext cx="9145405" cy="5875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11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tantárgy célja 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916832"/>
            <a:ext cx="6480720" cy="3975720"/>
          </a:xfrm>
        </p:spPr>
        <p:txBody>
          <a:bodyPr/>
          <a:lstStyle/>
          <a:p>
            <a:r>
              <a:rPr lang="hu-HU" dirty="0" smtClean="0">
                <a:solidFill>
                  <a:schemeClr val="tx2"/>
                </a:solidFill>
              </a:rPr>
              <a:t>Áttekinteni az európai és magyar gyermekirodalom fontosabb 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2"/>
                </a:solidFill>
              </a:rPr>
              <a:t>    állomásait</a:t>
            </a:r>
          </a:p>
          <a:p>
            <a:r>
              <a:rPr lang="hu-HU" dirty="0" smtClean="0">
                <a:solidFill>
                  <a:schemeClr val="tx2"/>
                </a:solidFill>
              </a:rPr>
              <a:t>Megismerni a 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2"/>
                </a:solidFill>
              </a:rPr>
              <a:t>    gyermekirodalom </a:t>
            </a:r>
          </a:p>
          <a:p>
            <a:pPr marL="0" indent="0">
              <a:buNone/>
            </a:pPr>
            <a:r>
              <a:rPr lang="hu-HU" dirty="0">
                <a:solidFill>
                  <a:schemeClr val="tx2"/>
                </a:solidFill>
              </a:rPr>
              <a:t> </a:t>
            </a:r>
            <a:r>
              <a:rPr lang="hu-HU" dirty="0" smtClean="0">
                <a:solidFill>
                  <a:schemeClr val="tx2"/>
                </a:solidFill>
              </a:rPr>
              <a:t>   fő műfajait és </a:t>
            </a:r>
          </a:p>
          <a:p>
            <a:pPr marL="0" indent="0">
              <a:buNone/>
            </a:pPr>
            <a:r>
              <a:rPr lang="hu-HU" dirty="0">
                <a:solidFill>
                  <a:schemeClr val="tx2"/>
                </a:solidFill>
              </a:rPr>
              <a:t> </a:t>
            </a:r>
            <a:r>
              <a:rPr lang="hu-HU" dirty="0" smtClean="0">
                <a:solidFill>
                  <a:schemeClr val="tx2"/>
                </a:solidFill>
              </a:rPr>
              <a:t>   kiemelkedő </a:t>
            </a:r>
          </a:p>
          <a:p>
            <a:pPr marL="0" indent="0">
              <a:buNone/>
            </a:pPr>
            <a:r>
              <a:rPr lang="hu-HU" dirty="0">
                <a:solidFill>
                  <a:schemeClr val="tx2"/>
                </a:solidFill>
              </a:rPr>
              <a:t> </a:t>
            </a:r>
            <a:r>
              <a:rPr lang="hu-HU" dirty="0" smtClean="0">
                <a:solidFill>
                  <a:schemeClr val="tx2"/>
                </a:solidFill>
              </a:rPr>
              <a:t>   alkotóit</a:t>
            </a:r>
            <a:endParaRPr lang="hu-HU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Users\I\Desktop\main-illustration@2x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56792"/>
            <a:ext cx="6043177" cy="5126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0854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tárgy főbb témakörei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>
                <a:solidFill>
                  <a:schemeClr val="tx2"/>
                </a:solidFill>
              </a:rPr>
              <a:t>A gyermek- és ifjúsági irodalom fogalma, tárgya, műfajai. </a:t>
            </a:r>
            <a:endParaRPr lang="hu-HU" dirty="0" smtClean="0">
              <a:solidFill>
                <a:schemeClr val="tx2"/>
              </a:solidFill>
            </a:endParaRPr>
          </a:p>
          <a:p>
            <a:r>
              <a:rPr lang="hu-HU" dirty="0">
                <a:solidFill>
                  <a:schemeClr val="tx2"/>
                </a:solidFill>
              </a:rPr>
              <a:t>A népköltészet mint a gyermek- és ifjúsági irodalom része. </a:t>
            </a:r>
            <a:endParaRPr lang="hu-HU" dirty="0" smtClean="0">
              <a:solidFill>
                <a:schemeClr val="tx2"/>
              </a:solidFill>
            </a:endParaRPr>
          </a:p>
          <a:p>
            <a:r>
              <a:rPr lang="hu-HU" dirty="0">
                <a:solidFill>
                  <a:schemeClr val="tx2"/>
                </a:solidFill>
              </a:rPr>
              <a:t>A meseregény. Magyar </a:t>
            </a:r>
            <a:r>
              <a:rPr lang="hu-HU" dirty="0" smtClean="0">
                <a:solidFill>
                  <a:schemeClr val="tx2"/>
                </a:solidFill>
              </a:rPr>
              <a:t>meseregények.</a:t>
            </a:r>
          </a:p>
          <a:p>
            <a:r>
              <a:rPr lang="hu-HU" dirty="0">
                <a:solidFill>
                  <a:schemeClr val="tx2"/>
                </a:solidFill>
              </a:rPr>
              <a:t>A gyermeklíra alakulása és </a:t>
            </a:r>
            <a:r>
              <a:rPr lang="hu-HU" dirty="0" smtClean="0">
                <a:solidFill>
                  <a:schemeClr val="tx2"/>
                </a:solidFill>
              </a:rPr>
              <a:t>fejlődése.</a:t>
            </a:r>
          </a:p>
          <a:p>
            <a:r>
              <a:rPr lang="hu-HU" dirty="0">
                <a:solidFill>
                  <a:schemeClr val="tx2"/>
                </a:solidFill>
              </a:rPr>
              <a:t>A polgári ifjúsági regény kialakulása, </a:t>
            </a:r>
            <a:r>
              <a:rPr lang="hu-HU" dirty="0" smtClean="0">
                <a:solidFill>
                  <a:schemeClr val="tx2"/>
                </a:solidFill>
              </a:rPr>
              <a:t>műfajai</a:t>
            </a:r>
          </a:p>
          <a:p>
            <a:r>
              <a:rPr lang="hu-HU" dirty="0">
                <a:solidFill>
                  <a:schemeClr val="tx2"/>
                </a:solidFill>
              </a:rPr>
              <a:t>A magyar ifjúsági regény kialakulása, fejlődése</a:t>
            </a:r>
            <a:r>
              <a:rPr lang="hu-HU" dirty="0" smtClean="0">
                <a:solidFill>
                  <a:schemeClr val="tx2"/>
                </a:solidFill>
              </a:rPr>
              <a:t>.</a:t>
            </a:r>
          </a:p>
          <a:p>
            <a:r>
              <a:rPr lang="hu-HU" dirty="0">
                <a:solidFill>
                  <a:schemeClr val="tx2"/>
                </a:solidFill>
              </a:rPr>
              <a:t>A kárpátaljai magyar gyermekirodalom alakulása és fejlődése</a:t>
            </a:r>
          </a:p>
        </p:txBody>
      </p:sp>
    </p:spTree>
    <p:extLst>
      <p:ext uri="{BB962C8B-B14F-4D97-AF65-F5344CB8AC3E}">
        <p14:creationId xmlns:p14="http://schemas.microsoft.com/office/powerpoint/2010/main" val="2493424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kurzus teljesítése…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chemeClr val="tx2"/>
                </a:solidFill>
              </a:rPr>
              <a:t>Majdnem csupa játék és mese, a szemináriumi foglalkozásokon számos kreatív feladattal!</a:t>
            </a:r>
          </a:p>
          <a:p>
            <a:pPr marL="0" indent="0">
              <a:buNone/>
            </a:pPr>
            <a:endParaRPr lang="hu-HU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2"/>
                </a:solidFill>
              </a:rPr>
              <a:t>A tantárgy beszámolóval zárul.</a:t>
            </a:r>
            <a:endParaRPr lang="hu-HU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099" name="Picture 3" descr="C:\Users\I\Desktop\letölté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182" y="4221088"/>
            <a:ext cx="3804984" cy="1988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0158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Simuló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188</TotalTime>
  <Words>106</Words>
  <Application>Microsoft Office PowerPoint</Application>
  <PresentationFormat>Diavetítés a képernyőre (4:3 oldalarány)</PresentationFormat>
  <Paragraphs>22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Áramlás</vt:lpstr>
      <vt:lpstr>PowerPoint bemutató</vt:lpstr>
      <vt:lpstr>A tantárgy célja :</vt:lpstr>
      <vt:lpstr>A tárgy főbb témakörei</vt:lpstr>
      <vt:lpstr>A kurzus teljesítése…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I</dc:creator>
  <cp:lastModifiedBy>I</cp:lastModifiedBy>
  <cp:revision>6</cp:revision>
  <dcterms:created xsi:type="dcterms:W3CDTF">2021-09-02T06:56:46Z</dcterms:created>
  <dcterms:modified xsi:type="dcterms:W3CDTF">2021-09-02T10:05:31Z</dcterms:modified>
</cp:coreProperties>
</file>