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67" r:id="rId4"/>
    <p:sldId id="268" r:id="rId5"/>
    <p:sldId id="302" r:id="rId6"/>
    <p:sldId id="310" r:id="rId7"/>
    <p:sldId id="304" r:id="rId8"/>
    <p:sldId id="261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6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94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08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90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29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6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30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81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53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60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22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70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29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27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8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01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5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EA1258-1300-49D8-89E9-58C63664001C}" type="datetimeFigureOut">
              <a:rPr lang="hu-HU" smtClean="0"/>
              <a:t>2022. 09. 21.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6A66-868F-4743-9579-EBFD77905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72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anum.hu/hu/online-kiadvanyok/pannon-pannon-enciklopedia-1" TargetMode="External"/><Relationship Id="rId3" Type="http://schemas.openxmlformats.org/officeDocument/2006/relationships/hyperlink" Target="http://www.dialogcampus.hu/hu/regionalis+tudomanyok+foldrajz+mezogazdasag/foldrajztudomany/vajdasag.html" TargetMode="External"/><Relationship Id="rId7" Type="http://schemas.openxmlformats.org/officeDocument/2006/relationships/hyperlink" Target="https://www.cia.gov/the-world-factbook/countries/" TargetMode="External"/><Relationship Id="rId2" Type="http://schemas.openxmlformats.org/officeDocument/2006/relationships/hyperlink" Target="http://www.dialogcampus.hu/hu/regionalis+tudomanyok+foldrajz+mezogazdasag/foldrajztudomany/del-erdely+es+bansa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logcampus.hu/?mod=webshop_product&amp;cla=webshop_product&amp;fun=product&amp;pid=219&amp;wid=64&amp;flypage=flypage_default.html" TargetMode="External"/><Relationship Id="rId5" Type="http://schemas.openxmlformats.org/officeDocument/2006/relationships/hyperlink" Target="http://www.dialogcampus.hu/?mod=webshop_product&amp;cla=webshop_product&amp;fun=product&amp;pid=245&amp;wid=62&amp;flypage=flypage_default.html" TargetMode="External"/><Relationship Id="rId10" Type="http://schemas.openxmlformats.org/officeDocument/2006/relationships/hyperlink" Target="https://www.youtube.com/watch?v=HkZ8RoaLKyw" TargetMode="External"/><Relationship Id="rId4" Type="http://schemas.openxmlformats.org/officeDocument/2006/relationships/hyperlink" Target="http://www.dialogcampus.hu/hu/regionalis+tudomanyok+foldrajz+mezogazdasag/a+karpat-medence+regioi+sorozat/eszaknyugat-erdely.html" TargetMode="External"/><Relationship Id="rId9" Type="http://schemas.openxmlformats.org/officeDocument/2006/relationships/hyperlink" Target="http://www.ksh.h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8" y="-45847"/>
            <a:ext cx="10350137" cy="6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41863" y="653142"/>
            <a:ext cx="9366068" cy="809897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hu-HU" sz="5000" b="1" dirty="0">
                <a:solidFill>
                  <a:schemeClr val="bg1"/>
                </a:solidFill>
              </a:rPr>
              <a:t>A Kárpát-medence </a:t>
            </a:r>
            <a:r>
              <a:rPr lang="hu-HU" sz="5000" b="1" dirty="0" smtClean="0">
                <a:solidFill>
                  <a:schemeClr val="bg1"/>
                </a:solidFill>
              </a:rPr>
              <a:t>földrajza </a:t>
            </a:r>
            <a:endParaRPr lang="hu-HU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6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682A56-1508-4A77-9CDB-FDCB0FD1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1672046"/>
            <a:ext cx="8775140" cy="4576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hu-H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hu-HU" sz="2800" b="1" dirty="0">
                <a:solidFill>
                  <a:schemeClr val="tx1">
                    <a:lumMod val="95000"/>
                  </a:schemeClr>
                </a:solidFill>
              </a:rPr>
              <a:t>KREDIT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hu-HU" sz="2800" b="1" dirty="0" smtClean="0">
                <a:solidFill>
                  <a:schemeClr val="tx1">
                    <a:lumMod val="95000"/>
                  </a:schemeClr>
                </a:solidFill>
              </a:rPr>
              <a:t>0 </a:t>
            </a:r>
            <a:r>
              <a:rPr lang="hu-HU" sz="2800" b="1" dirty="0">
                <a:solidFill>
                  <a:schemeClr val="tx1">
                    <a:lumMod val="95000"/>
                  </a:schemeClr>
                </a:solidFill>
              </a:rPr>
              <a:t>előadás</a:t>
            </a:r>
          </a:p>
          <a:p>
            <a:pPr marL="0" indent="0">
              <a:buNone/>
            </a:pPr>
            <a:r>
              <a:rPr lang="hu-HU" sz="2800" b="1" dirty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hu-HU" sz="28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hu-HU" sz="2800" b="1" dirty="0">
                <a:solidFill>
                  <a:schemeClr val="tx1">
                    <a:lumMod val="95000"/>
                  </a:schemeClr>
                </a:solidFill>
              </a:rPr>
              <a:t>szemináriumi foglalkozás</a:t>
            </a:r>
          </a:p>
          <a:p>
            <a:endParaRPr lang="hu-HU" sz="28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tx1">
                    <a:lumMod val="95000"/>
                  </a:schemeClr>
                </a:solidFill>
              </a:rPr>
              <a:t>Beszámolóval zárul</a:t>
            </a:r>
            <a:endParaRPr lang="hu-H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5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69" y="711428"/>
            <a:ext cx="4047086" cy="57215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38" y="707954"/>
            <a:ext cx="3961729" cy="57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6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" y="0"/>
            <a:ext cx="2027267" cy="28483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71785"/>
            <a:ext cx="3400425" cy="4953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410" y="171785"/>
            <a:ext cx="3505200" cy="50958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843" y="1384479"/>
            <a:ext cx="3741294" cy="54735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227" y="3608343"/>
            <a:ext cx="1926465" cy="25686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840" y="3608343"/>
            <a:ext cx="2293110" cy="326890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120" y="2074237"/>
            <a:ext cx="3352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419532-070A-4317-8C0C-D19538F45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56" y="123986"/>
            <a:ext cx="11914322" cy="612441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dirty="0" err="1"/>
              <a:t>Dövényi</a:t>
            </a:r>
            <a:r>
              <a:rPr lang="hu-HU" dirty="0"/>
              <a:t> Z. (szerk.). A Kárpát-medence földrajza. MTA Akadémiai Kiadó. Budapest, 2012. </a:t>
            </a:r>
          </a:p>
          <a:p>
            <a:pPr lvl="0"/>
            <a:r>
              <a:rPr lang="hu-HU" dirty="0"/>
              <a:t>Bulla Béla – </a:t>
            </a:r>
            <a:r>
              <a:rPr lang="hu-HU" dirty="0" err="1"/>
              <a:t>Mendöl</a:t>
            </a:r>
            <a:r>
              <a:rPr lang="hu-HU" dirty="0"/>
              <a:t> Tibor. A Kárpát-medence földrajza. </a:t>
            </a:r>
            <a:r>
              <a:rPr lang="hu-HU" dirty="0" err="1"/>
              <a:t>Lucidus</a:t>
            </a:r>
            <a:r>
              <a:rPr lang="hu-HU" dirty="0"/>
              <a:t> kiadó. Budapest,1999.</a:t>
            </a:r>
          </a:p>
          <a:p>
            <a:pPr lvl="0"/>
            <a:r>
              <a:rPr lang="hu-HU" dirty="0"/>
              <a:t>Baranyi B. (szerk.): Kárpátalja. Magyar Tudományos Akadémia regionális Kutatások Központja. Dialog Campus Kiadó. Pécs–Budapest, 2009.</a:t>
            </a:r>
          </a:p>
          <a:p>
            <a:pPr lvl="0"/>
            <a:r>
              <a:rPr lang="hu-HU" dirty="0" err="1"/>
              <a:t>Заставецька</a:t>
            </a:r>
            <a:r>
              <a:rPr lang="hu-HU" dirty="0"/>
              <a:t>, О. В. </a:t>
            </a:r>
            <a:r>
              <a:rPr lang="hu-HU" dirty="0" err="1"/>
              <a:t>та</a:t>
            </a:r>
            <a:r>
              <a:rPr lang="hu-HU" dirty="0"/>
              <a:t> </a:t>
            </a:r>
            <a:r>
              <a:rPr lang="hu-HU" dirty="0" err="1"/>
              <a:t>ін</a:t>
            </a:r>
            <a:r>
              <a:rPr lang="hu-HU" dirty="0"/>
              <a:t>.: </a:t>
            </a:r>
            <a:r>
              <a:rPr lang="hu-HU" dirty="0" err="1"/>
              <a:t>Географія</a:t>
            </a:r>
            <a:r>
              <a:rPr lang="hu-HU" dirty="0"/>
              <a:t> </a:t>
            </a:r>
            <a:r>
              <a:rPr lang="hu-HU" dirty="0" err="1"/>
              <a:t>Закарпатської</a:t>
            </a:r>
            <a:r>
              <a:rPr lang="hu-HU" dirty="0"/>
              <a:t> </a:t>
            </a:r>
            <a:r>
              <a:rPr lang="hu-HU" dirty="0" err="1"/>
              <a:t>області</a:t>
            </a:r>
            <a:r>
              <a:rPr lang="hu-HU" dirty="0"/>
              <a:t>. </a:t>
            </a:r>
            <a:r>
              <a:rPr lang="hu-HU" dirty="0" err="1"/>
              <a:t>Підручники</a:t>
            </a:r>
            <a:r>
              <a:rPr lang="hu-HU" dirty="0"/>
              <a:t> &amp; </a:t>
            </a:r>
            <a:r>
              <a:rPr lang="hu-HU" dirty="0" err="1"/>
              <a:t>посібники</a:t>
            </a:r>
            <a:r>
              <a:rPr lang="hu-HU" dirty="0"/>
              <a:t>. </a:t>
            </a:r>
            <a:r>
              <a:rPr lang="hu-HU" dirty="0" err="1"/>
              <a:t>Тернопіль</a:t>
            </a:r>
            <a:r>
              <a:rPr lang="hu-HU" dirty="0"/>
              <a:t>, 1996.</a:t>
            </a:r>
          </a:p>
          <a:p>
            <a:pPr lvl="0"/>
            <a:r>
              <a:rPr lang="hu-HU" dirty="0" err="1"/>
              <a:t>Природні</a:t>
            </a:r>
            <a:r>
              <a:rPr lang="hu-HU" dirty="0"/>
              <a:t> </a:t>
            </a:r>
            <a:r>
              <a:rPr lang="hu-HU" dirty="0" err="1"/>
              <a:t>багатства</a:t>
            </a:r>
            <a:r>
              <a:rPr lang="hu-HU" dirty="0"/>
              <a:t> </a:t>
            </a:r>
            <a:r>
              <a:rPr lang="hu-HU" dirty="0" err="1"/>
              <a:t>Закарпаття</a:t>
            </a:r>
            <a:r>
              <a:rPr lang="hu-HU" dirty="0"/>
              <a:t>. </a:t>
            </a:r>
            <a:r>
              <a:rPr lang="hu-HU" dirty="0" err="1"/>
              <a:t>Упор</a:t>
            </a:r>
            <a:r>
              <a:rPr lang="hu-HU" dirty="0"/>
              <a:t>. </a:t>
            </a:r>
            <a:r>
              <a:rPr lang="hu-HU" dirty="0" err="1"/>
              <a:t>Боднар</a:t>
            </a:r>
            <a:r>
              <a:rPr lang="hu-HU" dirty="0"/>
              <a:t>, В. Л. </a:t>
            </a:r>
            <a:r>
              <a:rPr lang="hu-HU" dirty="0" err="1"/>
              <a:t>Вид</a:t>
            </a:r>
            <a:r>
              <a:rPr lang="hu-HU" dirty="0"/>
              <a:t>. “</a:t>
            </a:r>
            <a:r>
              <a:rPr lang="hu-HU" dirty="0" err="1"/>
              <a:t>Карпати</a:t>
            </a:r>
            <a:r>
              <a:rPr lang="hu-HU" dirty="0"/>
              <a:t>”. </a:t>
            </a:r>
            <a:r>
              <a:rPr lang="hu-HU" dirty="0" err="1"/>
              <a:t>Ужгород</a:t>
            </a:r>
            <a:r>
              <a:rPr lang="hu-HU" dirty="0"/>
              <a:t>, 1987.</a:t>
            </a:r>
          </a:p>
          <a:p>
            <a:pPr lvl="0"/>
            <a:r>
              <a:rPr lang="hu-HU" dirty="0"/>
              <a:t>Horváth Gyula (szerk.): </a:t>
            </a:r>
            <a:r>
              <a:rPr lang="hu-HU" dirty="0">
                <a:hlinkClick r:id="rId2"/>
              </a:rPr>
              <a:t>Dél-Erdély és a Bánság</a:t>
            </a:r>
            <a:r>
              <a:rPr lang="hu-HU" dirty="0"/>
              <a:t>. Magyar Tudományos Akadémia regionális Kutatások Központja. Dialog Campus Kiadó. Pécs–Budapest, 2009.</a:t>
            </a:r>
          </a:p>
          <a:p>
            <a:pPr lvl="0"/>
            <a:r>
              <a:rPr lang="hu-HU" dirty="0"/>
              <a:t>Nagy Imre (szerk.): </a:t>
            </a:r>
            <a:r>
              <a:rPr lang="hu-HU" dirty="0">
                <a:hlinkClick r:id="rId3"/>
              </a:rPr>
              <a:t>Vajdaság</a:t>
            </a:r>
            <a:r>
              <a:rPr lang="hu-HU" dirty="0"/>
              <a:t>. Magyar Tudományos Akadémia regionális Kutatások Központja. Dialog Campus Kiadó. Pécs–Budapest, 2007.</a:t>
            </a:r>
          </a:p>
          <a:p>
            <a:pPr lvl="0"/>
            <a:r>
              <a:rPr lang="hu-HU" dirty="0"/>
              <a:t>Horváth Gyula (szerk.): </a:t>
            </a:r>
            <a:r>
              <a:rPr lang="hu-HU" dirty="0">
                <a:hlinkClick r:id="rId4"/>
              </a:rPr>
              <a:t>Északnyugat-Erdély</a:t>
            </a:r>
            <a:r>
              <a:rPr lang="hu-HU" dirty="0"/>
              <a:t>. Magyar Tudományos Akadémia regionális Kutatások Központja. Dialog Campus Kiadó. Pécs–Budapest, 2006.</a:t>
            </a:r>
          </a:p>
          <a:p>
            <a:pPr lvl="0"/>
            <a:r>
              <a:rPr lang="hu-HU" dirty="0"/>
              <a:t>Horváth Gyula (szerk.): </a:t>
            </a:r>
            <a:r>
              <a:rPr lang="hu-HU" dirty="0">
                <a:hlinkClick r:id="rId5"/>
              </a:rPr>
              <a:t>Dél-Szlovákia</a:t>
            </a:r>
            <a:r>
              <a:rPr lang="hu-HU" dirty="0"/>
              <a:t>. Magyar Tudományos Akadémia regionális Kutatások Központja. Dialog Campus Kiadó. Pécs–Budapest, 2004.</a:t>
            </a:r>
          </a:p>
          <a:p>
            <a:pPr lvl="0"/>
            <a:r>
              <a:rPr lang="hu-HU" dirty="0"/>
              <a:t>Horváth Gyula (szerk.): </a:t>
            </a:r>
            <a:r>
              <a:rPr lang="hu-HU" dirty="0">
                <a:hlinkClick r:id="rId6"/>
              </a:rPr>
              <a:t>Székelyföld</a:t>
            </a:r>
            <a:r>
              <a:rPr lang="hu-HU" dirty="0"/>
              <a:t>. Magyar Tudományos Akadémia regionális Kutatások Központja. Dialog Campus Kiadó. Pécs–Budapest, 2003.</a:t>
            </a:r>
          </a:p>
          <a:p>
            <a:r>
              <a:rPr lang="hu-HU" u="sng" dirty="0">
                <a:hlinkClick r:id="rId7"/>
              </a:rPr>
              <a:t>https://www.cia.gov/the-world-factbook/countries/</a:t>
            </a:r>
            <a:endParaRPr lang="hu-HU" dirty="0"/>
          </a:p>
          <a:p>
            <a:r>
              <a:rPr lang="hu-HU" u="sng" dirty="0">
                <a:hlinkClick r:id="rId8"/>
              </a:rPr>
              <a:t>https://www.arcanum.hu/hu/online-kiadvanyok/pannon-pannon-enciklopedia-1</a:t>
            </a:r>
            <a:endParaRPr lang="hu-HU" dirty="0"/>
          </a:p>
          <a:p>
            <a:r>
              <a:rPr lang="hu-HU" u="sng" dirty="0">
                <a:hlinkClick r:id="rId9"/>
              </a:rPr>
              <a:t>http://www.ksh.hu/</a:t>
            </a:r>
            <a:endParaRPr lang="hu-HU" dirty="0"/>
          </a:p>
          <a:p>
            <a:r>
              <a:rPr lang="hu-HU" dirty="0"/>
              <a:t>A Kárpátok bércei - </a:t>
            </a:r>
            <a:r>
              <a:rPr lang="hu-HU" u="sng" dirty="0">
                <a:hlinkClick r:id="rId10"/>
              </a:rPr>
              <a:t>https://www.youtube.com/watch?v=HkZ8RoaLKyw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217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CA9E39-8DA5-4A0B-833E-62218C5F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322613"/>
            <a:ext cx="5342709" cy="4637314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u-HU" sz="2600" dirty="0">
                <a:solidFill>
                  <a:prstClr val="white"/>
                </a:solidFill>
              </a:rPr>
              <a:t>A Kárpát-medence területe: 300.000 km</a:t>
            </a:r>
            <a:r>
              <a:rPr lang="hu-HU" sz="2600" baseline="30000" dirty="0">
                <a:solidFill>
                  <a:prstClr val="white"/>
                </a:solidFill>
              </a:rPr>
              <a:t>2</a:t>
            </a:r>
            <a:r>
              <a:rPr lang="hu-HU" sz="2600" dirty="0">
                <a:solidFill>
                  <a:prstClr val="white"/>
                </a:solidFill>
              </a:rPr>
              <a:t>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u-HU" sz="26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u-HU" sz="2600" dirty="0">
                <a:solidFill>
                  <a:prstClr val="white"/>
                </a:solidFill>
              </a:rPr>
              <a:t>Európa legnagyobb medence-rendszere, </a:t>
            </a:r>
            <a:endParaRPr lang="hu-HU" sz="2600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u-HU" sz="2600" dirty="0">
              <a:solidFill>
                <a:prstClr val="white"/>
              </a:solidFill>
            </a:endParaRPr>
          </a:p>
          <a:p>
            <a:r>
              <a:rPr lang="hu-HU" sz="2600" dirty="0"/>
              <a:t>A földrajzi fekvés jellemzői:</a:t>
            </a:r>
          </a:p>
          <a:p>
            <a:pPr marL="0" indent="0">
              <a:buNone/>
            </a:pPr>
            <a:r>
              <a:rPr lang="hu-HU" sz="2600" dirty="0"/>
              <a:t> - Centrális elhelyezkedés</a:t>
            </a:r>
          </a:p>
          <a:p>
            <a:pPr marL="0" indent="0">
              <a:buNone/>
            </a:pPr>
            <a:r>
              <a:rPr lang="hu-HU" sz="2600" dirty="0"/>
              <a:t> - Zártság</a:t>
            </a: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hu-HU" sz="2600" dirty="0">
              <a:solidFill>
                <a:prstClr val="white"/>
              </a:solidFill>
            </a:endParaRPr>
          </a:p>
          <a:p>
            <a:pPr marL="0" indent="0" algn="just">
              <a:buNone/>
            </a:pPr>
            <a:endParaRPr lang="hu-HU" sz="2600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hu-HU" sz="2600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hu-HU" sz="2600" b="1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076681B-DD15-4D8E-B24A-ABE52DAC4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0"/>
            <a:ext cx="6836229" cy="58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8564B6-5204-49BC-9932-22D67EC5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54925"/>
            <a:ext cx="3252651" cy="30436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u-HU" sz="26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just">
              <a:buNone/>
            </a:pPr>
            <a:r>
              <a:rPr lang="hu-HU" sz="2600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hu-HU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hu-HU" sz="2600" dirty="0">
                <a:solidFill>
                  <a:schemeClr val="tx1">
                    <a:lumMod val="95000"/>
                  </a:schemeClr>
                </a:solidFill>
              </a:rPr>
              <a:t>Kárpát-medence a Kárpátok, a Dinári-hegység és az Alpok vonulatai által határolt nagy kiterjedésű térség. </a:t>
            </a:r>
          </a:p>
          <a:p>
            <a:pPr algn="just"/>
            <a:endParaRPr lang="hu-HU" sz="2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92A7F61-435D-4563-A7D4-73E2BB661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37" y="0"/>
            <a:ext cx="8434963" cy="59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0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55122" y="589073"/>
            <a:ext cx="904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Kárpát-medence területén ma számos ország osztozik, ezek: 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1AC30092-7B3C-4945-996D-A39CCA9DE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867091"/>
              </p:ext>
            </p:extLst>
          </p:nvPr>
        </p:nvGraphicFramePr>
        <p:xfrm>
          <a:off x="244929" y="1224643"/>
          <a:ext cx="11715750" cy="55765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8742">
                  <a:extLst>
                    <a:ext uri="{9D8B030D-6E8A-4147-A177-3AD203B41FA5}">
                      <a16:colId xmlns:a16="http://schemas.microsoft.com/office/drawing/2014/main" val="597919428"/>
                    </a:ext>
                  </a:extLst>
                </a:gridCol>
                <a:gridCol w="2350810">
                  <a:extLst>
                    <a:ext uri="{9D8B030D-6E8A-4147-A177-3AD203B41FA5}">
                      <a16:colId xmlns:a16="http://schemas.microsoft.com/office/drawing/2014/main" val="2567088376"/>
                    </a:ext>
                  </a:extLst>
                </a:gridCol>
                <a:gridCol w="1808409">
                  <a:extLst>
                    <a:ext uri="{9D8B030D-6E8A-4147-A177-3AD203B41FA5}">
                      <a16:colId xmlns:a16="http://schemas.microsoft.com/office/drawing/2014/main" val="1940256566"/>
                    </a:ext>
                  </a:extLst>
                </a:gridCol>
                <a:gridCol w="1809690">
                  <a:extLst>
                    <a:ext uri="{9D8B030D-6E8A-4147-A177-3AD203B41FA5}">
                      <a16:colId xmlns:a16="http://schemas.microsoft.com/office/drawing/2014/main" val="2512595297"/>
                    </a:ext>
                  </a:extLst>
                </a:gridCol>
                <a:gridCol w="1808409">
                  <a:extLst>
                    <a:ext uri="{9D8B030D-6E8A-4147-A177-3AD203B41FA5}">
                      <a16:colId xmlns:a16="http://schemas.microsoft.com/office/drawing/2014/main" val="1652454032"/>
                    </a:ext>
                  </a:extLst>
                </a:gridCol>
                <a:gridCol w="1809690">
                  <a:extLst>
                    <a:ext uri="{9D8B030D-6E8A-4147-A177-3AD203B41FA5}">
                      <a16:colId xmlns:a16="http://schemas.microsoft.com/office/drawing/2014/main" val="1888590859"/>
                    </a:ext>
                  </a:extLst>
                </a:gridCol>
              </a:tblGrid>
              <a:tr h="1515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Ország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Az adott ország Kárpát-medencébe eső része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Az ország összterülete, km</a:t>
                      </a:r>
                      <a:r>
                        <a:rPr lang="hu-HU" sz="1600" b="1" baseline="30000" dirty="0">
                          <a:effectLst/>
                        </a:rPr>
                        <a:t>2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 Kárpát-medencébe eső rész területe, km</a:t>
                      </a:r>
                      <a:r>
                        <a:rPr lang="hu-HU" sz="1600" b="1" baseline="30000" dirty="0">
                          <a:effectLst/>
                        </a:rPr>
                        <a:t>2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Az ország össznépessége, fő (2020)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A Kárpát-medencébe eső rész népessége, fő (2010–2020)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1036169227"/>
                  </a:ext>
                </a:extLst>
              </a:tr>
              <a:tr h="343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Magyarország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Magyarország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93 023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93 023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9 660 350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9 769 526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827541357"/>
                  </a:ext>
                </a:extLst>
              </a:tr>
              <a:tr h="343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Szlovákia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Szlovákia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49 036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49 036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5 459 643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5 457 926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825757575"/>
                  </a:ext>
                </a:extLst>
              </a:tr>
              <a:tr h="343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Ukrajna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Kárpátalja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603 548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12 753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43 733 759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1 250 958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3886983437"/>
                  </a:ext>
                </a:extLst>
              </a:tr>
              <a:tr h="343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Románia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Erdély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238 397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102 834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19 237 682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6 789 250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4266164490"/>
                  </a:ext>
                </a:extLst>
              </a:tr>
              <a:tr h="7341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Szerbia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Vajdaság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88 499</a:t>
                      </a:r>
                      <a:r>
                        <a:rPr lang="hu-HU" sz="1600" baseline="30000">
                          <a:effectLst/>
                        </a:rPr>
                        <a:t>1</a:t>
                      </a:r>
                      <a:endParaRPr lang="hu-HU" sz="16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77 474</a:t>
                      </a:r>
                      <a:r>
                        <a:rPr lang="hu-HU" sz="1600" baseline="300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21 614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22 511</a:t>
                      </a:r>
                      <a:r>
                        <a:rPr lang="hu-HU" sz="1600" baseline="300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8 737 370</a:t>
                      </a:r>
                      <a:r>
                        <a:rPr lang="hu-HU" sz="1600" baseline="30000">
                          <a:effectLst/>
                        </a:rPr>
                        <a:t>1</a:t>
                      </a:r>
                      <a:endParaRPr lang="hu-HU" sz="16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6 963 764</a:t>
                      </a:r>
                      <a:r>
                        <a:rPr lang="hu-HU" sz="1600" baseline="30000">
                          <a:effectLst/>
                        </a:rPr>
                        <a:t>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1 916 889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2 371 502</a:t>
                      </a:r>
                      <a:r>
                        <a:rPr lang="hu-HU" sz="1600" baseline="30000">
                          <a:effectLst/>
                        </a:rPr>
                        <a:t>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2969349296"/>
                  </a:ext>
                </a:extLst>
              </a:tr>
              <a:tr h="3832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Horvátország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Pannon-Horvátország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56 594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28 263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4 105 268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2 744 055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1031123023"/>
                  </a:ext>
                </a:extLst>
              </a:tr>
              <a:tr h="343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Szlovénia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Muravidék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20 273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950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2 078 932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80 757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721488256"/>
                  </a:ext>
                </a:extLst>
              </a:tr>
              <a:tr h="343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Ausztria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Őrvidék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83 879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3965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9 006 400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293 433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1193633517"/>
                  </a:ext>
                </a:extLst>
              </a:tr>
              <a:tr h="3832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Lengyelország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25 Tátrán túli település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312 696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584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37 846 605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39 020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67494621"/>
                  </a:ext>
                </a:extLst>
              </a:tr>
              <a:tr h="343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Kárpát-medence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–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313 919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–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28 796 427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143" marR="31143" marT="0" marB="0" anchor="ctr"/>
                </a:tc>
                <a:extLst>
                  <a:ext uri="{0D108BD9-81ED-4DB2-BD59-A6C34878D82A}">
                    <a16:rowId xmlns:a16="http://schemas.microsoft.com/office/drawing/2014/main" val="355117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4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>
            <a:extLst>
              <a:ext uri="{FF2B5EF4-FFF2-40B4-BE49-F238E27FC236}">
                <a16:creationId xmlns:a16="http://schemas.microsoft.com/office/drawing/2014/main" id="{D5A0F741-0E63-4073-8A23-AB51DB81E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sz="5000" dirty="0"/>
              <a:t>Köszönöm a figyelmet!</a:t>
            </a:r>
          </a:p>
        </p:txBody>
      </p:sp>
      <p:sp>
        <p:nvSpPr>
          <p:cNvPr id="37891" name="Alcím 2">
            <a:extLst>
              <a:ext uri="{FF2B5EF4-FFF2-40B4-BE49-F238E27FC236}">
                <a16:creationId xmlns:a16="http://schemas.microsoft.com/office/drawing/2014/main" id="{56C8A9C7-0044-48D5-A08A-B8E66D4B7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2370</TotalTime>
  <Words>322</Words>
  <Application>Microsoft Office PowerPoint</Application>
  <PresentationFormat>Szélesvásznú</PresentationFormat>
  <Paragraphs>103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Ion</vt:lpstr>
      <vt:lpstr>A Kárpát-medence földrajza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Kárpát-medence földrajzi fekvése, tagoltsága</dc:title>
  <dc:creator>Vince</dc:creator>
  <cp:lastModifiedBy>User</cp:lastModifiedBy>
  <cp:revision>47</cp:revision>
  <dcterms:created xsi:type="dcterms:W3CDTF">2017-08-04T06:59:02Z</dcterms:created>
  <dcterms:modified xsi:type="dcterms:W3CDTF">2022-09-21T14:05:15Z</dcterms:modified>
</cp:coreProperties>
</file>