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41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3E602-C457-4E95-9C13-B4C69CF67EF6}" type="datetimeFigureOut">
              <a:rPr lang="hu-HU" smtClean="0"/>
              <a:t>2021.08.24.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D2F0F54A-4BB7-4F6C-93D7-EB0CB1E9E1B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55217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3E602-C457-4E95-9C13-B4C69CF67EF6}" type="datetimeFigureOut">
              <a:rPr lang="hu-HU" smtClean="0"/>
              <a:t>2021.08.24.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0F54A-4BB7-4F6C-93D7-EB0CB1E9E1B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54332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3E602-C457-4E95-9C13-B4C69CF67EF6}" type="datetimeFigureOut">
              <a:rPr lang="hu-HU" smtClean="0"/>
              <a:t>2021.08.24.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0F54A-4BB7-4F6C-93D7-EB0CB1E9E1B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22325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3E602-C457-4E95-9C13-B4C69CF67EF6}" type="datetimeFigureOut">
              <a:rPr lang="hu-HU" smtClean="0"/>
              <a:t>2021.08.24.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0F54A-4BB7-4F6C-93D7-EB0CB1E9E1B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29928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37C3E602-C457-4E95-9C13-B4C69CF67EF6}" type="datetimeFigureOut">
              <a:rPr lang="hu-HU" smtClean="0"/>
              <a:t>2021.08.24.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hu-HU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D2F0F54A-4BB7-4F6C-93D7-EB0CB1E9E1B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13701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3E602-C457-4E95-9C13-B4C69CF67EF6}" type="datetimeFigureOut">
              <a:rPr lang="hu-HU" smtClean="0"/>
              <a:t>2021.08.24.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0F54A-4BB7-4F6C-93D7-EB0CB1E9E1B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14230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3E602-C457-4E95-9C13-B4C69CF67EF6}" type="datetimeFigureOut">
              <a:rPr lang="hu-HU" smtClean="0"/>
              <a:t>2021.08.24.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0F54A-4BB7-4F6C-93D7-EB0CB1E9E1B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86821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3E602-C457-4E95-9C13-B4C69CF67EF6}" type="datetimeFigureOut">
              <a:rPr lang="hu-HU" smtClean="0"/>
              <a:t>2021.08.24.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0F54A-4BB7-4F6C-93D7-EB0CB1E9E1B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91959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3E602-C457-4E95-9C13-B4C69CF67EF6}" type="datetimeFigureOut">
              <a:rPr lang="hu-HU" smtClean="0"/>
              <a:t>2021.08.24.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0F54A-4BB7-4F6C-93D7-EB0CB1E9E1B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78479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3E602-C457-4E95-9C13-B4C69CF67EF6}" type="datetimeFigureOut">
              <a:rPr lang="hu-HU" smtClean="0"/>
              <a:t>2021.08.24.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0F54A-4BB7-4F6C-93D7-EB0CB1E9E1B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36223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3E602-C457-4E95-9C13-B4C69CF67EF6}" type="datetimeFigureOut">
              <a:rPr lang="hu-HU" smtClean="0"/>
              <a:t>2021.08.24.</a:t>
            </a:fld>
            <a:endParaRPr lang="hu-HU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0F54A-4BB7-4F6C-93D7-EB0CB1E9E1B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70613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37C3E602-C457-4E95-9C13-B4C69CF67EF6}" type="datetimeFigureOut">
              <a:rPr lang="hu-HU" smtClean="0"/>
              <a:t>2021.08.24.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D2F0F54A-4BB7-4F6C-93D7-EB0CB1E9E1B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22738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9B6A9DF3-CD08-4B36-AA76-240AAC1DFA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Számkörök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xmlns="" id="{DAA27712-0A0C-4300-8CC4-05F18B6E828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0953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Kép 12">
            <a:extLst>
              <a:ext uri="{FF2B5EF4-FFF2-40B4-BE49-F238E27FC236}">
                <a16:creationId xmlns:a16="http://schemas.microsoft.com/office/drawing/2014/main" xmlns="" id="{09043205-628F-483B-937F-3A6C20C6ED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xmlns="" id="{F0141BB9-1285-4C9E-A309-2A01B4541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halmazelmélet előfeltételei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2E33FC97-93C8-4D2A-8ED6-0BF131CACD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Halmazelméleti fogalmak</a:t>
            </a:r>
          </a:p>
          <a:p>
            <a:r>
              <a:rPr lang="hu-HU" dirty="0"/>
              <a:t>Relációk</a:t>
            </a:r>
          </a:p>
          <a:p>
            <a:r>
              <a:rPr lang="hu-HU" dirty="0"/>
              <a:t>Algebrai struktúrák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xmlns="" id="{819C33B6-F15F-4772-82F6-59E6C89C77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266655">
            <a:off x="10028907" y="1759056"/>
            <a:ext cx="1362075" cy="1466850"/>
          </a:xfrm>
          <a:prstGeom prst="rect">
            <a:avLst/>
          </a:prstGeom>
        </p:spPr>
      </p:pic>
      <p:pic>
        <p:nvPicPr>
          <p:cNvPr id="9" name="Kép 8">
            <a:extLst>
              <a:ext uri="{FF2B5EF4-FFF2-40B4-BE49-F238E27FC236}">
                <a16:creationId xmlns:a16="http://schemas.microsoft.com/office/drawing/2014/main" xmlns="" id="{14D990C5-72AD-4D84-B7AC-EADCB82236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173966">
            <a:off x="1512604" y="3781391"/>
            <a:ext cx="2926272" cy="2164474"/>
          </a:xfrm>
          <a:prstGeom prst="rect">
            <a:avLst/>
          </a:prstGeom>
        </p:spPr>
      </p:pic>
      <p:pic>
        <p:nvPicPr>
          <p:cNvPr id="11" name="Kép 10">
            <a:extLst>
              <a:ext uri="{FF2B5EF4-FFF2-40B4-BE49-F238E27FC236}">
                <a16:creationId xmlns:a16="http://schemas.microsoft.com/office/drawing/2014/main" xmlns="" id="{78B8FEFB-6442-43F0-B217-88082494DED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68735" y="2431099"/>
            <a:ext cx="3249724" cy="3019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398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ép 20">
            <a:extLst>
              <a:ext uri="{FF2B5EF4-FFF2-40B4-BE49-F238E27FC236}">
                <a16:creationId xmlns:a16="http://schemas.microsoft.com/office/drawing/2014/main" xmlns="" id="{C70C48FD-B8CE-4940-ADFF-B21BCB1B0D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xmlns="" id="{F78C075E-9A2C-4321-A91C-8019C93AC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Számrendszerek axiomatikus elve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3CA7748D-74C5-4669-98E8-6CA373F5BA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/>
              <a:t>Peano</a:t>
            </a:r>
            <a:r>
              <a:rPr lang="hu-HU" dirty="0"/>
              <a:t> axiómák</a:t>
            </a:r>
          </a:p>
          <a:p>
            <a:r>
              <a:rPr lang="hu-HU" dirty="0"/>
              <a:t>Természetes számok</a:t>
            </a:r>
          </a:p>
          <a:p>
            <a:r>
              <a:rPr lang="hu-HU" dirty="0"/>
              <a:t>Egész számok</a:t>
            </a:r>
          </a:p>
          <a:p>
            <a:r>
              <a:rPr lang="hu-HU" dirty="0"/>
              <a:t>Racionális számok</a:t>
            </a:r>
          </a:p>
          <a:p>
            <a:r>
              <a:rPr lang="hu-HU" dirty="0"/>
              <a:t>Valós számok</a:t>
            </a:r>
          </a:p>
          <a:p>
            <a:r>
              <a:rPr lang="hu-HU" dirty="0"/>
              <a:t>Komplex számok</a:t>
            </a:r>
          </a:p>
        </p:txBody>
      </p:sp>
      <p:pic>
        <p:nvPicPr>
          <p:cNvPr id="7" name="Kép 6">
            <a:extLst>
              <a:ext uri="{FF2B5EF4-FFF2-40B4-BE49-F238E27FC236}">
                <a16:creationId xmlns:a16="http://schemas.microsoft.com/office/drawing/2014/main" xmlns="" id="{3A3D1CF0-66F5-4DDE-A7F3-DC47A03A7F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930108">
            <a:off x="4293878" y="3957634"/>
            <a:ext cx="1248659" cy="2248561"/>
          </a:xfrm>
          <a:prstGeom prst="rect">
            <a:avLst/>
          </a:prstGeom>
        </p:spPr>
      </p:pic>
      <p:pic>
        <p:nvPicPr>
          <p:cNvPr id="9" name="Kép 8">
            <a:extLst>
              <a:ext uri="{FF2B5EF4-FFF2-40B4-BE49-F238E27FC236}">
                <a16:creationId xmlns:a16="http://schemas.microsoft.com/office/drawing/2014/main" xmlns="" id="{A353ABF7-8634-49A6-9012-8A5BED6F94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923976">
            <a:off x="1463906" y="5299264"/>
            <a:ext cx="720579" cy="719065"/>
          </a:xfrm>
          <a:prstGeom prst="rect">
            <a:avLst/>
          </a:prstGeom>
        </p:spPr>
      </p:pic>
      <p:pic>
        <p:nvPicPr>
          <p:cNvPr id="11" name="Kép 10">
            <a:extLst>
              <a:ext uri="{FF2B5EF4-FFF2-40B4-BE49-F238E27FC236}">
                <a16:creationId xmlns:a16="http://schemas.microsoft.com/office/drawing/2014/main" xmlns="" id="{A613D774-4B1A-42D7-935C-D62A49FFBA8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1270122">
            <a:off x="10635638" y="1714262"/>
            <a:ext cx="724545" cy="858252"/>
          </a:xfrm>
          <a:prstGeom prst="rect">
            <a:avLst/>
          </a:prstGeom>
        </p:spPr>
      </p:pic>
      <p:pic>
        <p:nvPicPr>
          <p:cNvPr id="13" name="Kép 12">
            <a:extLst>
              <a:ext uri="{FF2B5EF4-FFF2-40B4-BE49-F238E27FC236}">
                <a16:creationId xmlns:a16="http://schemas.microsoft.com/office/drawing/2014/main" xmlns="" id="{FC50A514-5D43-435D-A415-D4802415295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0707899">
            <a:off x="6865578" y="5362139"/>
            <a:ext cx="728854" cy="688136"/>
          </a:xfrm>
          <a:prstGeom prst="rect">
            <a:avLst/>
          </a:prstGeom>
        </p:spPr>
      </p:pic>
      <p:pic>
        <p:nvPicPr>
          <p:cNvPr id="15" name="Kép 14">
            <a:extLst>
              <a:ext uri="{FF2B5EF4-FFF2-40B4-BE49-F238E27FC236}">
                <a16:creationId xmlns:a16="http://schemas.microsoft.com/office/drawing/2014/main" xmlns="" id="{BFEDAA9E-C9DD-41B1-980C-E91702A4DD0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694071">
            <a:off x="5059781" y="2270703"/>
            <a:ext cx="760605" cy="803543"/>
          </a:xfrm>
          <a:prstGeom prst="rect">
            <a:avLst/>
          </a:prstGeom>
        </p:spPr>
      </p:pic>
      <p:pic>
        <p:nvPicPr>
          <p:cNvPr id="17" name="Kép 16">
            <a:extLst>
              <a:ext uri="{FF2B5EF4-FFF2-40B4-BE49-F238E27FC236}">
                <a16:creationId xmlns:a16="http://schemas.microsoft.com/office/drawing/2014/main" xmlns="" id="{DB76D8E0-79F3-4F97-BAB3-FE4CF11E179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20811061">
            <a:off x="10658341" y="4989280"/>
            <a:ext cx="622057" cy="706294"/>
          </a:xfrm>
          <a:prstGeom prst="rect">
            <a:avLst/>
          </a:prstGeom>
        </p:spPr>
      </p:pic>
      <p:pic>
        <p:nvPicPr>
          <p:cNvPr id="19" name="Kép 18">
            <a:extLst>
              <a:ext uri="{FF2B5EF4-FFF2-40B4-BE49-F238E27FC236}">
                <a16:creationId xmlns:a16="http://schemas.microsoft.com/office/drawing/2014/main" xmlns="" id="{AB921C85-AEA4-4A9B-B327-FE84615E3DF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468346" y="2202602"/>
            <a:ext cx="3659572" cy="2741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057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>
            <a:extLst>
              <a:ext uri="{FF2B5EF4-FFF2-40B4-BE49-F238E27FC236}">
                <a16:creationId xmlns:a16="http://schemas.microsoft.com/office/drawing/2014/main" xmlns="" id="{968343DB-257E-42F1-A203-8DA813382C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xmlns="" id="{3F02F35A-5879-4E8B-82E8-57C642C5F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Irodalom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C6EDFE93-59A6-432B-BB0F-5600DC748F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10154622" cy="4050792"/>
          </a:xfrm>
        </p:spPr>
        <p:txBody>
          <a:bodyPr/>
          <a:lstStyle/>
          <a:p>
            <a:r>
              <a:rPr lang="hu-H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Вивальнюк</a:t>
            </a: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Л.М., </a:t>
            </a:r>
            <a:r>
              <a:rPr lang="hu-H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Григоренко</a:t>
            </a: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В.К., </a:t>
            </a:r>
            <a:r>
              <a:rPr lang="hu-H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Левіщенко</a:t>
            </a: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С.С. </a:t>
            </a:r>
            <a:r>
              <a:rPr lang="hu-H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Числові</a:t>
            </a: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системи</a:t>
            </a: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.- К.: </a:t>
            </a:r>
            <a:r>
              <a:rPr lang="hu-H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Вища</a:t>
            </a: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шк</a:t>
            </a: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., 1988</a:t>
            </a:r>
          </a:p>
          <a:p>
            <a:r>
              <a:rPr lang="hu-H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Нечаев</a:t>
            </a: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В.И. </a:t>
            </a:r>
            <a:r>
              <a:rPr lang="hu-H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Числовые</a:t>
            </a: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системы</a:t>
            </a: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– М.: </a:t>
            </a:r>
            <a:r>
              <a:rPr lang="hu-H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Просвещение</a:t>
            </a: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1975</a:t>
            </a:r>
            <a:endParaRPr lang="hu-HU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hu-H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Лиман</a:t>
            </a: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Ф.М. </a:t>
            </a:r>
            <a:r>
              <a:rPr lang="hu-H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Числові</a:t>
            </a: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системи</a:t>
            </a: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hu-H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навчальний</a:t>
            </a: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посібник</a:t>
            </a: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hu-H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Суми</a:t>
            </a: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hu-H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Видавництво</a:t>
            </a: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«</a:t>
            </a:r>
            <a:r>
              <a:rPr lang="hu-H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МакДен</a:t>
            </a: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», 2010. – 192 с.</a:t>
            </a:r>
          </a:p>
          <a:p>
            <a:r>
              <a:rPr lang="hu-H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Андронов</a:t>
            </a: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И.К. </a:t>
            </a:r>
            <a:r>
              <a:rPr lang="hu-H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Арифметика</a:t>
            </a: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рациональных</a:t>
            </a: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чисел</a:t>
            </a: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/ И.К. </a:t>
            </a:r>
            <a:r>
              <a:rPr lang="hu-H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Андронов</a:t>
            </a: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А.К. </a:t>
            </a:r>
            <a:r>
              <a:rPr lang="hu-H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Окунев</a:t>
            </a: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.— </a:t>
            </a:r>
            <a:r>
              <a:rPr lang="hu-H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Москва</a:t>
            </a: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hu-H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Просвещение</a:t>
            </a: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1971. — 399 с</a:t>
            </a:r>
            <a:r>
              <a:rPr lang="hu-H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r>
              <a:rPr lang="hu-H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Ганюшкiн</a:t>
            </a: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О.Г. </a:t>
            </a:r>
            <a:r>
              <a:rPr lang="hu-H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Теорiя</a:t>
            </a: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груп</a:t>
            </a: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/ О.Г. </a:t>
            </a:r>
            <a:r>
              <a:rPr lang="hu-H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Ганюшкiн</a:t>
            </a: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О.О. </a:t>
            </a:r>
            <a:r>
              <a:rPr lang="hu-H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Безущак</a:t>
            </a: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— </a:t>
            </a:r>
            <a:r>
              <a:rPr lang="hu-H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Київ</a:t>
            </a: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ВПЦ </a:t>
            </a:r>
            <a:r>
              <a:rPr lang="hu-H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Київський</a:t>
            </a: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університет</a:t>
            </a: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2005. — 126 с.</a:t>
            </a:r>
          </a:p>
          <a:p>
            <a:r>
              <a:rPr lang="hu-H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Кантор</a:t>
            </a: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И. Л. </a:t>
            </a:r>
            <a:r>
              <a:rPr lang="hu-H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Гиперкомплексные</a:t>
            </a: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числа</a:t>
            </a: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/ И.Л. </a:t>
            </a:r>
            <a:r>
              <a:rPr lang="hu-H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Кантор</a:t>
            </a: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— </a:t>
            </a:r>
            <a:r>
              <a:rPr lang="hu-H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Москва</a:t>
            </a: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hu-H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Наука</a:t>
            </a: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1973. — 144 с</a:t>
            </a:r>
            <a:r>
              <a:rPr lang="hu-H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r>
              <a:rPr lang="hu-H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Кострикин</a:t>
            </a: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А. И. </a:t>
            </a:r>
            <a:r>
              <a:rPr lang="hu-H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Введение</a:t>
            </a: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hu-H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алгебру</a:t>
            </a: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hu-H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Часть</a:t>
            </a: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III. </a:t>
            </a:r>
            <a:r>
              <a:rPr lang="hu-H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Основные</a:t>
            </a: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структуры</a:t>
            </a: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/ А. И. </a:t>
            </a:r>
            <a:r>
              <a:rPr lang="hu-H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Кострикин</a:t>
            </a: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— </a:t>
            </a:r>
            <a:r>
              <a:rPr lang="hu-H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Москва</a:t>
            </a: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hu-H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Физматлит</a:t>
            </a: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2001. — 271 с.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885637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abetű">
  <a:themeElements>
    <a:clrScheme name="Fabetű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Fabetű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abetű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TM03090434[[fn=Fabetű]]</Template>
  <TotalTime>114</TotalTime>
  <Words>184</Words>
  <Application>Microsoft Office PowerPoint</Application>
  <PresentationFormat>Szélesvásznú</PresentationFormat>
  <Paragraphs>20</Paragraphs>
  <Slides>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9" baseType="lpstr">
      <vt:lpstr>Rockwell</vt:lpstr>
      <vt:lpstr>Rockwell Condensed</vt:lpstr>
      <vt:lpstr>Times New Roman</vt:lpstr>
      <vt:lpstr>Wingdings</vt:lpstr>
      <vt:lpstr>Fabetű</vt:lpstr>
      <vt:lpstr>Számkörök</vt:lpstr>
      <vt:lpstr>A halmazelmélet előfeltételei</vt:lpstr>
      <vt:lpstr>Számrendszerek axiomatikus elve</vt:lpstr>
      <vt:lpstr>Irodalom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Számkörök</dc:title>
  <dc:creator>István Román</dc:creator>
  <cp:lastModifiedBy>Kati</cp:lastModifiedBy>
  <cp:revision>13</cp:revision>
  <dcterms:created xsi:type="dcterms:W3CDTF">2021-08-24T15:30:36Z</dcterms:created>
  <dcterms:modified xsi:type="dcterms:W3CDTF">2021-08-24T19:17:03Z</dcterms:modified>
</cp:coreProperties>
</file>