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69" r:id="rId7"/>
    <p:sldId id="270" r:id="rId8"/>
    <p:sldId id="271" r:id="rId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0420C0F-847F-4D07-8042-CF75D60BEDE1}" type="datetime1">
              <a:rPr lang="hu-HU" smtClean="0"/>
              <a:t>2021. 08. 23.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D48D8C4-4188-4989-934B-CD3E208BAE8F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52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49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322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84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426A3D-742A-4B1E-A8BD-438243219DA7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A7EE27-E651-4834-8E3E-F76E341D205A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048CEE-F83C-4855-97D5-D441A0CEF1C5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5D6EB4-7E1F-40F4-8B36-715E21FCD05C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Csoport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AF96C2-D814-41F8-A7EF-942A9657501D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Kép helyőrzőj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9" name="Szöveges útmutatá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u-HU" sz="1200" b="1" i="1" dirty="0">
                <a:latin typeface="Arial" pitchFamily="34" charset="0"/>
                <a:cs typeface="Arial" pitchFamily="34" charset="0"/>
              </a:rPr>
              <a:t>MEGJEGYZÉS:</a:t>
            </a:r>
          </a:p>
          <a:p>
            <a:pPr rtl="0"/>
            <a:r>
              <a:rPr lang="hu-HU" sz="1200" i="1" dirty="0">
                <a:latin typeface="Arial" pitchFamily="34" charset="0"/>
                <a:cs typeface="Arial" pitchFamily="34" charset="0"/>
              </a:rPr>
              <a:t>A dián szereplő kép módosításához jelölje ki, majd törölje a képet. Ezután a helyőrzőben lévő Képek ikonra kattintva szúrhatja be a kívánt képet.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Csoport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grpSp>
          <p:nvGrpSpPr>
            <p:cNvPr id="11" name="Csoport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09684C-D57A-4F35-93CF-29115EFCC2F0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2509E-4E1A-42A9-82CF-556B427C8795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56AAF3-6474-4867-820A-242187D12AFD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706978-D81F-44B1-9CD5-E4C77D263482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22EA5D-0A84-4035-96FB-675B6378E95D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FBB17F-5403-4389-8A32-99B6B2796426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  <a:p>
            <a:pPr lvl="5" rtl="0"/>
            <a:r>
              <a:rPr lang="hu-HU" dirty="0"/>
              <a:t>Hatodik szint</a:t>
            </a:r>
          </a:p>
          <a:p>
            <a:pPr lvl="6" rtl="0"/>
            <a:r>
              <a:rPr lang="hu-HU" dirty="0"/>
              <a:t>Hetedik szint</a:t>
            </a:r>
          </a:p>
          <a:p>
            <a:pPr lvl="7" rtl="0"/>
            <a:r>
              <a:rPr lang="hu-HU" dirty="0"/>
              <a:t>Nyolcadik szint</a:t>
            </a:r>
          </a:p>
          <a:p>
            <a:pPr lvl="8" rtl="0"/>
            <a:r>
              <a:rPr lang="hu-HU" dirty="0"/>
              <a:t>Kilencedik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469195E-1C55-4D3D-9AF2-675D1712D454}" type="datetime1">
              <a:rPr lang="hu-HU" smtClean="0"/>
              <a:pPr/>
              <a:t>2021. 08. 23.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5" name="Csoport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f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fif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0" y="2278675"/>
            <a:ext cx="12192000" cy="2621038"/>
          </a:xfrm>
        </p:spPr>
        <p:txBody>
          <a:bodyPr rtlCol="0" anchor="ctr">
            <a:noAutofit/>
          </a:bodyPr>
          <a:lstStyle/>
          <a:p>
            <a:pPr algn="ctr"/>
            <a:r>
              <a:rPr lang="hu-HU" sz="3600" dirty="0"/>
              <a:t>Rendiség és polgárosodás Európában</a:t>
            </a:r>
            <a:br>
              <a:rPr lang="uk-UA" sz="3600" dirty="0"/>
            </a:br>
            <a:r>
              <a:rPr lang="hu-HU" sz="3600" i="1" dirty="0" err="1"/>
              <a:t>Станове</a:t>
            </a:r>
            <a:r>
              <a:rPr lang="hu-HU" sz="3600" i="1" dirty="0"/>
              <a:t> </a:t>
            </a:r>
            <a:r>
              <a:rPr lang="hu-HU" sz="3600" i="1" dirty="0" err="1"/>
              <a:t>суспільство</a:t>
            </a:r>
            <a:r>
              <a:rPr lang="hu-HU" sz="3600" i="1" dirty="0"/>
              <a:t> </a:t>
            </a:r>
            <a:r>
              <a:rPr lang="hu-HU" sz="3600" i="1" dirty="0" err="1"/>
              <a:t>та</a:t>
            </a:r>
            <a:r>
              <a:rPr lang="hu-HU" sz="3600" i="1" dirty="0"/>
              <a:t> </a:t>
            </a:r>
            <a:r>
              <a:rPr lang="hu-HU" sz="3600" i="1" dirty="0" err="1"/>
              <a:t>його</a:t>
            </a:r>
            <a:r>
              <a:rPr lang="hu-HU" sz="3600" i="1" dirty="0"/>
              <a:t> </a:t>
            </a:r>
            <a:r>
              <a:rPr lang="hu-HU" sz="3600" i="1" dirty="0" err="1"/>
              <a:t>перетворення</a:t>
            </a:r>
            <a:r>
              <a:rPr lang="hu-HU" sz="3600" i="1" dirty="0"/>
              <a:t> в </a:t>
            </a:r>
            <a:r>
              <a:rPr lang="hu-HU" sz="3600" i="1" dirty="0" err="1"/>
              <a:t>Європі</a:t>
            </a:r>
            <a:r>
              <a:rPr lang="hu-HU" sz="3600" i="1" dirty="0"/>
              <a:t> 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544947" y="4182162"/>
            <a:ext cx="11259126" cy="955565"/>
          </a:xfrm>
        </p:spPr>
        <p:txBody>
          <a:bodyPr rtlCol="0">
            <a:normAutofit/>
          </a:bodyPr>
          <a:lstStyle/>
          <a:p>
            <a:r>
              <a:rPr lang="hu-H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II.RKMKF - választható kurzus/</a:t>
            </a:r>
            <a:r>
              <a:rPr lang="uk-UA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Вибіркова навчальна дисципліна -</a:t>
            </a:r>
            <a:r>
              <a:rPr lang="hu-H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ЗУІ ім. Ференца Ракоці ІІ</a:t>
            </a:r>
            <a:endParaRPr lang="hu-H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Alcím 6">
            <a:extLst>
              <a:ext uri="{FF2B5EF4-FFF2-40B4-BE49-F238E27FC236}">
                <a16:creationId xmlns:a16="http://schemas.microsoft.com/office/drawing/2014/main" id="{D4E50AF4-459B-4414-9F33-CEE22FF456D2}"/>
              </a:ext>
            </a:extLst>
          </p:cNvPr>
          <p:cNvSpPr txBox="1">
            <a:spLocks/>
          </p:cNvSpPr>
          <p:nvPr/>
        </p:nvSpPr>
        <p:spPr>
          <a:xfrm>
            <a:off x="0" y="4960904"/>
            <a:ext cx="12192000" cy="5127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dirty="0">
                <a:solidFill>
                  <a:schemeClr val="accent5">
                    <a:lumMod val="50000"/>
                  </a:schemeClr>
                </a:solidFill>
              </a:rPr>
              <a:t>Dancs György/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Данч Юрій Яношович, </a:t>
            </a:r>
            <a:endParaRPr lang="hu-H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hu-HU" sz="1400" dirty="0"/>
              <a:t>Történelem- és Társadalomtudomány Tanszék/</a:t>
            </a:r>
            <a:r>
              <a:rPr lang="uk-UA" sz="1400" dirty="0"/>
              <a:t>Кафедра історії та суспільних дисциплін</a:t>
            </a:r>
            <a:endParaRPr lang="hu-HU" sz="1400" dirty="0"/>
          </a:p>
          <a:p>
            <a:pPr algn="ctr"/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dancs.gyorgy@kmf.org.ua</a:t>
            </a:r>
          </a:p>
          <a:p>
            <a:pPr algn="ctr"/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3">
            <a:extLst>
              <a:ext uri="{FF2B5EF4-FFF2-40B4-BE49-F238E27FC236}">
                <a16:creationId xmlns:a16="http://schemas.microsoft.com/office/drawing/2014/main" id="{5872B134-76D7-45FD-892B-46564C8A0B9A}"/>
              </a:ext>
            </a:extLst>
          </p:cNvPr>
          <p:cNvSpPr txBox="1">
            <a:spLocks/>
          </p:cNvSpPr>
          <p:nvPr/>
        </p:nvSpPr>
        <p:spPr>
          <a:xfrm>
            <a:off x="1104900" y="1600200"/>
            <a:ext cx="3396996" cy="45720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Képaláírás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412F6E6-7FDF-440B-AC61-E6A7ED6B9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55" y="4404209"/>
            <a:ext cx="4094563" cy="237593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958B7AA-60BC-4A4F-BCDC-F541A5EB8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46" y="4547939"/>
            <a:ext cx="1553034" cy="221953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460000E-BFE4-403E-877F-B6511DAE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15" y="1500876"/>
            <a:ext cx="1859723" cy="228968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5FAFB0E-AB32-42B3-A07D-C8E275D4D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6" y="1535365"/>
            <a:ext cx="2200309" cy="2253975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9CEAA9B8-2D27-4AEE-97E3-C9A531992B97}"/>
              </a:ext>
            </a:extLst>
          </p:cNvPr>
          <p:cNvSpPr txBox="1">
            <a:spLocks/>
          </p:cNvSpPr>
          <p:nvPr/>
        </p:nvSpPr>
        <p:spPr>
          <a:xfrm>
            <a:off x="1104900" y="76200"/>
            <a:ext cx="9982200" cy="50841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>
                <a:solidFill>
                  <a:schemeClr val="accent3"/>
                </a:solidFill>
              </a:rPr>
              <a:t>Milyen kérdésekkel foglalkozunk majd?</a:t>
            </a:r>
            <a:br>
              <a:rPr lang="hu-HU" sz="2400" b="1">
                <a:solidFill>
                  <a:schemeClr val="accent3"/>
                </a:solidFill>
              </a:rPr>
            </a:br>
            <a:r>
              <a:rPr lang="uk-UA" sz="2400" b="1" i="1">
                <a:solidFill>
                  <a:schemeClr val="accent3">
                    <a:lumMod val="60000"/>
                    <a:lumOff val="40000"/>
                  </a:schemeClr>
                </a:solidFill>
              </a:rPr>
              <a:t>З якими питаннями ми будемо розбиратися?</a:t>
            </a:r>
            <a:endParaRPr lang="hu-HU" sz="24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A49394C-33E9-4F29-B3AA-ECB4060E1ECA}"/>
              </a:ext>
            </a:extLst>
          </p:cNvPr>
          <p:cNvSpPr txBox="1"/>
          <p:nvPr/>
        </p:nvSpPr>
        <p:spPr>
          <a:xfrm>
            <a:off x="17477" y="819299"/>
            <a:ext cx="624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b="1" dirty="0"/>
              <a:t>Hogyan alakultak az európai társadalmak az ókortól a feudalizmus rendiségén keresztül a polgári társadalmakig</a:t>
            </a:r>
            <a:r>
              <a:rPr lang="hu-HU" sz="1400" b="1" dirty="0"/>
              <a:t>? </a:t>
            </a:r>
            <a:r>
              <a:rPr lang="ru-RU" sz="1400" b="1" i="1" dirty="0"/>
              <a:t>Як розвивалися європейські суспільства від античності через феодалізм до громадянського суспільства?</a:t>
            </a:r>
            <a:endParaRPr lang="hu-HU" sz="1400" b="1" i="1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AC088B4-10DA-47AF-A561-B51D25D4CB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75" y="1666528"/>
            <a:ext cx="2720760" cy="204057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4A13166-452E-4EF6-BF20-B47D8D3776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16" y="1667775"/>
            <a:ext cx="2417559" cy="2066902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D8E47194-6CA4-4BBB-B39A-4013834DE680}"/>
              </a:ext>
            </a:extLst>
          </p:cNvPr>
          <p:cNvSpPr txBox="1"/>
          <p:nvPr/>
        </p:nvSpPr>
        <p:spPr>
          <a:xfrm>
            <a:off x="6710416" y="874941"/>
            <a:ext cx="5464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/>
              <a:t>Miként befolyásolta az európai társadalmakat az ipari forradalom. </a:t>
            </a:r>
            <a:r>
              <a:rPr lang="ru-RU" sz="1400" b="1" i="1" dirty="0"/>
              <a:t>Як промислова революція вплинула на європейські суспільства</a:t>
            </a:r>
            <a:endParaRPr lang="hu-HU" sz="1400" b="1" i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9D7EC23-8801-4256-9B3D-4F5290D9E998}"/>
              </a:ext>
            </a:extLst>
          </p:cNvPr>
          <p:cNvSpPr txBox="1"/>
          <p:nvPr/>
        </p:nvSpPr>
        <p:spPr>
          <a:xfrm>
            <a:off x="59341" y="3870709"/>
            <a:ext cx="6480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Milyen módon változott az életmód, a társadalmi rétegződés mobilitás a történelemi korszakok során Európában. </a:t>
            </a:r>
            <a:r>
              <a:rPr lang="uk-UA" sz="1400" b="1" i="1" dirty="0"/>
              <a:t>Як змінився спосіб життя, соціальна стратифікація та мобільність в історичні періоди в Європі?</a:t>
            </a:r>
            <a:endParaRPr lang="hu-HU" sz="1400" b="1" i="1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974C00B-F180-415F-9BA8-FDDD2114FF71}"/>
              </a:ext>
            </a:extLst>
          </p:cNvPr>
          <p:cNvSpPr txBox="1"/>
          <p:nvPr/>
        </p:nvSpPr>
        <p:spPr>
          <a:xfrm>
            <a:off x="6710416" y="3870709"/>
            <a:ext cx="548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/>
              <a:t>A társadalmi emancipáció folyamata. A nemi szerepek változása. </a:t>
            </a:r>
            <a:r>
              <a:rPr lang="ru-RU" sz="1400" b="1" i="1" dirty="0"/>
              <a:t>Процес соціальної емансипації. Зміна гендерних ролей.</a:t>
            </a:r>
            <a:endParaRPr lang="hu-HU" sz="1400" b="1" i="1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D09DF0C0-72F1-4A37-992D-B99ACF038D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045" r="7286" b="10577"/>
          <a:stretch/>
        </p:blipFill>
        <p:spPr>
          <a:xfrm>
            <a:off x="2585580" y="4547939"/>
            <a:ext cx="2942441" cy="22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4E0F70A-2DA4-409D-AE6B-213CF865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06" y="775960"/>
            <a:ext cx="3024410" cy="201627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FB53537-8CB1-4293-98F6-FCB226C78B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r="5397" b="2479"/>
          <a:stretch/>
        </p:blipFill>
        <p:spPr>
          <a:xfrm>
            <a:off x="6117447" y="1076039"/>
            <a:ext cx="3117709" cy="201627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7DA1F73-2B05-41C1-8B10-9FBC7D8953A4}"/>
              </a:ext>
            </a:extLst>
          </p:cNvPr>
          <p:cNvSpPr txBox="1"/>
          <p:nvPr/>
        </p:nvSpPr>
        <p:spPr>
          <a:xfrm>
            <a:off x="6095999" y="165950"/>
            <a:ext cx="562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rendi gyűlések és a parlamentarizmus kapcsolatrendszere</a:t>
            </a:r>
            <a:br>
              <a:rPr lang="hu-HU" sz="1400" b="1" dirty="0"/>
            </a:br>
            <a:r>
              <a:rPr lang="uk-UA" sz="1400" b="1" i="1" dirty="0"/>
              <a:t>Дворянське зібрання</a:t>
            </a:r>
            <a:r>
              <a:rPr lang="hu-HU" sz="1400" b="1" i="1" dirty="0"/>
              <a:t> </a:t>
            </a:r>
            <a:r>
              <a:rPr lang="uk-UA" sz="1400" b="1" i="1" dirty="0"/>
              <a:t>та система відносин парламентаризму</a:t>
            </a:r>
            <a:endParaRPr lang="hu-HU" sz="1400" b="1" i="1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D0F2AAA-3673-429D-9791-FBC90F41FD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44" y="932460"/>
            <a:ext cx="3003783" cy="2255842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27110319-BA74-4AC9-84E1-4469088167B8}"/>
              </a:ext>
            </a:extLst>
          </p:cNvPr>
          <p:cNvSpPr txBox="1"/>
          <p:nvPr/>
        </p:nvSpPr>
        <p:spPr>
          <a:xfrm>
            <a:off x="48657" y="194471"/>
            <a:ext cx="591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felvilágosodás kritikai szemlélete és a francia forradalom hatása</a:t>
            </a:r>
            <a:br>
              <a:rPr lang="hu-HU" sz="1400" b="1" dirty="0"/>
            </a:br>
            <a:r>
              <a:rPr lang="ru-RU" sz="1400" b="1" i="1" dirty="0"/>
              <a:t>Критичний погляд на Просвітництвоі вплив Французької революції</a:t>
            </a:r>
            <a:endParaRPr lang="hu-HU" sz="1400" b="1" i="1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A57A8945-0162-48CA-8420-F78092D47D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3" y="746212"/>
            <a:ext cx="3091357" cy="1707975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3CA10E67-9D3E-4AE0-BAF5-D5D6140DD287}"/>
              </a:ext>
            </a:extLst>
          </p:cNvPr>
          <p:cNvSpPr txBox="1"/>
          <p:nvPr/>
        </p:nvSpPr>
        <p:spPr>
          <a:xfrm>
            <a:off x="6651931" y="3472681"/>
            <a:ext cx="516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A modern társadalmi rendszerek kialakulása és a politikai rendszerek kölcsönhatása. </a:t>
            </a:r>
            <a:r>
              <a:rPr lang="ru-RU" sz="1400" b="1" i="1" dirty="0"/>
              <a:t>Становлення сучасних соціальних систем та взаємодія політичних систем</a:t>
            </a:r>
            <a:r>
              <a:rPr lang="hu-HU" sz="1400" b="1" i="1" dirty="0"/>
              <a:t>.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D4AE01A-2F83-4EDE-9C12-A0C30AAA3D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r="16758"/>
          <a:stretch/>
        </p:blipFill>
        <p:spPr>
          <a:xfrm>
            <a:off x="9657713" y="4251365"/>
            <a:ext cx="2417010" cy="241924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4CC49CB-687F-4806-8B9F-498B4D1801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6836" b="6064"/>
          <a:stretch/>
        </p:blipFill>
        <p:spPr>
          <a:xfrm>
            <a:off x="6850245" y="4647103"/>
            <a:ext cx="3249749" cy="2119169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AFC381B2-7F5B-44E7-8C54-0A7018B55242}"/>
              </a:ext>
            </a:extLst>
          </p:cNvPr>
          <p:cNvSpPr txBox="1"/>
          <p:nvPr/>
        </p:nvSpPr>
        <p:spPr>
          <a:xfrm>
            <a:off x="48657" y="3374550"/>
            <a:ext cx="6505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/>
              <a:t>Hogyan hatott a városiasodás a társadalmakra a történelem folyamán és a megapoliszok az ókortól napjainkig!</a:t>
            </a:r>
            <a:r>
              <a:rPr lang="ru-RU" sz="1400" b="1" dirty="0"/>
              <a:t> </a:t>
            </a:r>
            <a:r>
              <a:rPr lang="ru-RU" sz="1400" b="1" i="1" dirty="0"/>
              <a:t>Як урбанізація впливала на суспільство протягом історії  і мегаполіси від античності до наших днів!</a:t>
            </a:r>
            <a:endParaRPr lang="hu-HU" sz="1400" b="1" i="1" dirty="0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AD850D4E-179A-4E7B-A8C6-118DE6C259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3" y="4577485"/>
            <a:ext cx="3288318" cy="2188787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58BD769E-DC35-4E88-BD0E-1B5E4C0D0A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" y="4166602"/>
            <a:ext cx="3583257" cy="24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3">
            <a:extLst>
              <a:ext uri="{FF2B5EF4-FFF2-40B4-BE49-F238E27FC236}">
                <a16:creationId xmlns:a16="http://schemas.microsoft.com/office/drawing/2014/main" id="{A772BE4C-6D98-41F3-808D-BDA66683B8D6}"/>
              </a:ext>
            </a:extLst>
          </p:cNvPr>
          <p:cNvSpPr txBox="1">
            <a:spLocks/>
          </p:cNvSpPr>
          <p:nvPr/>
        </p:nvSpPr>
        <p:spPr>
          <a:xfrm>
            <a:off x="0" y="600364"/>
            <a:ext cx="12118312" cy="610523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hu-HU" sz="1500" b="1" dirty="0"/>
              <a:t>A rendiség fogalma – a feudális társadalmi rend</a:t>
            </a:r>
            <a:r>
              <a:rPr lang="hu-HU" sz="1500" dirty="0"/>
              <a:t>/</a:t>
            </a:r>
            <a:r>
              <a:rPr lang="hu-HU" sz="1500" i="1" dirty="0"/>
              <a:t>C</a:t>
            </a:r>
            <a:r>
              <a:rPr lang="uk-UA" sz="1500" i="1" dirty="0"/>
              <a:t>танове</a:t>
            </a:r>
            <a:r>
              <a:rPr lang="hu-HU" sz="1500" i="1" dirty="0"/>
              <a:t> </a:t>
            </a:r>
            <a:r>
              <a:rPr lang="uk-UA" sz="1500" i="1" dirty="0"/>
              <a:t>суспільства- Феодальний суспільний лад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Az európai társadalmak általános jellemzése</a:t>
            </a:r>
            <a:r>
              <a:rPr lang="hu-HU" sz="1500" dirty="0"/>
              <a:t>/</a:t>
            </a:r>
            <a:r>
              <a:rPr lang="uk-UA" sz="1500" i="1" dirty="0"/>
              <a:t>Загальна характеристика європейських суспільств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Korai</a:t>
            </a:r>
            <a:r>
              <a:rPr lang="hu-HU" sz="1500" dirty="0"/>
              <a:t> </a:t>
            </a:r>
            <a:r>
              <a:rPr lang="hu-HU" sz="1500" b="1" dirty="0"/>
              <a:t>polgárosodás</a:t>
            </a:r>
            <a:r>
              <a:rPr lang="hu-HU" sz="1500" dirty="0"/>
              <a:t>/ </a:t>
            </a:r>
            <a:r>
              <a:rPr lang="uk-UA" sz="1500" i="1" dirty="0"/>
              <a:t>Ранній етап розвитку громадянського суспільства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Az ipari forradalom</a:t>
            </a:r>
            <a:r>
              <a:rPr lang="hu-HU" sz="1500" dirty="0"/>
              <a:t>/ </a:t>
            </a:r>
            <a:r>
              <a:rPr lang="uk-UA" sz="1500" i="1" dirty="0"/>
              <a:t>Промислова революція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Az európai társadalmak fejlődésének főbb vonalai a 18. században</a:t>
            </a:r>
            <a:r>
              <a:rPr lang="hu-HU" sz="1500" dirty="0"/>
              <a:t>/ </a:t>
            </a:r>
            <a:r>
              <a:rPr lang="uk-UA" sz="1500" i="1" dirty="0"/>
              <a:t>Основні напрями розвитку європейських суспільств у 18 столітті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Társadalmi rétegződés és mobilitás (Anglia, Franciaország, Poroszország</a:t>
            </a:r>
            <a:r>
              <a:rPr lang="hu-HU" sz="1500" dirty="0"/>
              <a:t>)/ </a:t>
            </a:r>
            <a:r>
              <a:rPr lang="uk-UA" sz="1500" i="1" dirty="0"/>
              <a:t>Соціальне розшарування і мобільність (Англія, Франція, Пруссія)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 magyar társadalom fejlődésének főbb vonalai a 18. században</a:t>
            </a:r>
            <a:r>
              <a:rPr lang="hu-HU" sz="1500" dirty="0"/>
              <a:t>/</a:t>
            </a:r>
            <a:r>
              <a:rPr lang="uk-UA" sz="1500" dirty="0"/>
              <a:t> </a:t>
            </a:r>
            <a:r>
              <a:rPr lang="uk-UA" sz="1500" i="1" dirty="0"/>
              <a:t>Основні напрями розвитку угорського суспільства в 18 столітті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Európa polgári fejlődése</a:t>
            </a:r>
            <a:r>
              <a:rPr lang="hu-HU" sz="1500" dirty="0"/>
              <a:t>/ </a:t>
            </a:r>
            <a:r>
              <a:rPr lang="uk-UA" sz="1500" i="1" dirty="0"/>
              <a:t>Громадянський розвиток в Європі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 városok, urbanizáció</a:t>
            </a:r>
            <a:r>
              <a:rPr lang="hu-HU" sz="1500" dirty="0"/>
              <a:t>/</a:t>
            </a:r>
            <a:r>
              <a:rPr lang="hu-HU" sz="1500" i="1" dirty="0"/>
              <a:t> </a:t>
            </a:r>
            <a:r>
              <a:rPr lang="uk-UA" sz="1500" i="1" dirty="0"/>
              <a:t>Міста, урбанізація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 régi rend válsága és a francia forradalom</a:t>
            </a:r>
            <a:r>
              <a:rPr lang="hu-HU" sz="1500" dirty="0"/>
              <a:t>/ </a:t>
            </a:r>
            <a:r>
              <a:rPr lang="uk-UA" sz="1500" i="1" dirty="0"/>
              <a:t>Криза старого порядку і Французька революція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Társadalmi rétegződés, társadalmi mobilitás, társadalmi normák, nemek szerepe </a:t>
            </a:r>
            <a:r>
              <a:rPr lang="hu-HU" sz="1500" dirty="0"/>
              <a:t>/ </a:t>
            </a:r>
            <a:r>
              <a:rPr lang="uk-UA" sz="1500" i="1" dirty="0"/>
              <a:t>Соціальне розшарування, соціальна мобільність, соціальні норми, гендерна роль.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Társadalmi struktúrák a 19. századi Közép-Európában. Közép- és Kelet-Európa polgári fejlődése</a:t>
            </a:r>
            <a:r>
              <a:rPr lang="hu-HU" sz="1500" dirty="0"/>
              <a:t>/ </a:t>
            </a:r>
            <a:r>
              <a:rPr lang="uk-UA" sz="1500" i="1" dirty="0"/>
              <a:t>Соціальні структури Центральної Європи ХІХ ст. Громадянський розвиток Центральної та Східної Європи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 magyar reformmozgalom. Polgárosodás és a modernizáció Magyarországon</a:t>
            </a:r>
            <a:r>
              <a:rPr lang="hu-HU" sz="1500" dirty="0"/>
              <a:t>/ </a:t>
            </a:r>
            <a:r>
              <a:rPr lang="uk-UA" sz="1500" i="1" dirty="0"/>
              <a:t>Рух угорської реформи. Громадянський розвиток та модернізація в Угорщині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Az európai társadalmak fejlődésének főbb vonalai a 19-20. században</a:t>
            </a:r>
            <a:r>
              <a:rPr lang="hu-HU" sz="1500" dirty="0"/>
              <a:t>/ </a:t>
            </a:r>
            <a:r>
              <a:rPr lang="uk-UA" sz="1500" i="1" dirty="0"/>
              <a:t>Основні напрями розвитку європейських суспільств у 19-му та 20-му століттях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 jóléti társadalmak és válságuk, a „szocialista” társadalmak jellegzetességei</a:t>
            </a:r>
            <a:r>
              <a:rPr lang="hu-HU" sz="1500" dirty="0"/>
              <a:t>/ </a:t>
            </a:r>
            <a:r>
              <a:rPr lang="uk-UA" sz="1500" i="1" dirty="0"/>
              <a:t>Добробут суспільства та їх криза, характеристика «соціалістичних» суспільств</a:t>
            </a:r>
          </a:p>
          <a:p>
            <a:pPr>
              <a:spcBef>
                <a:spcPts val="400"/>
              </a:spcBef>
            </a:pPr>
            <a:r>
              <a:rPr lang="hu-HU" sz="1500" b="1" dirty="0"/>
              <a:t>A civil társadalom önszervező tevékenysége</a:t>
            </a:r>
            <a:r>
              <a:rPr lang="hu-HU" sz="1500" dirty="0"/>
              <a:t>/ </a:t>
            </a:r>
            <a:r>
              <a:rPr lang="uk-UA" sz="1500" i="1" dirty="0"/>
              <a:t>Самоорганізація діяльності громадянського суспільства</a:t>
            </a:r>
          </a:p>
          <a:p>
            <a:pPr>
              <a:spcBef>
                <a:spcPts val="200"/>
              </a:spcBef>
            </a:pPr>
            <a:endParaRPr lang="uk-UA" sz="1500" i="1" dirty="0"/>
          </a:p>
        </p:txBody>
      </p:sp>
      <p:sp>
        <p:nvSpPr>
          <p:cNvPr id="3" name="Cím 12">
            <a:extLst>
              <a:ext uri="{FF2B5EF4-FFF2-40B4-BE49-F238E27FC236}">
                <a16:creationId xmlns:a16="http://schemas.microsoft.com/office/drawing/2014/main" id="{9EAC5F0F-9E7F-470A-A1EA-850AFD034724}"/>
              </a:ext>
            </a:extLst>
          </p:cNvPr>
          <p:cNvSpPr txBox="1">
            <a:spLocks/>
          </p:cNvSpPr>
          <p:nvPr/>
        </p:nvSpPr>
        <p:spPr>
          <a:xfrm>
            <a:off x="572655" y="76200"/>
            <a:ext cx="10935853" cy="35790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Főbb témakörök/</a:t>
            </a:r>
            <a:r>
              <a:rPr lang="uk-UA" i="1" dirty="0"/>
              <a:t>Основні теми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2470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28DB3D3-D481-49C3-9630-CA0DB5BE1B91}"/>
              </a:ext>
            </a:extLst>
          </p:cNvPr>
          <p:cNvSpPr/>
          <p:nvPr/>
        </p:nvSpPr>
        <p:spPr>
          <a:xfrm>
            <a:off x="281443" y="3764495"/>
            <a:ext cx="1168888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/>
              <a:t>Bódy Zsombor – </a:t>
            </a:r>
            <a:r>
              <a:rPr lang="hu-HU" sz="1600" dirty="0" err="1"/>
              <a:t>Ö.Kovács</a:t>
            </a:r>
            <a:r>
              <a:rPr lang="hu-HU" sz="1600" dirty="0"/>
              <a:t> József: Bevezetés a társadalomtörténetbe. Osiris Kiadó, Budapest, 2003.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/>
              <a:t>Diederiks</a:t>
            </a:r>
            <a:r>
              <a:rPr lang="hu-HU" sz="1600" dirty="0"/>
              <a:t>, H. A. - </a:t>
            </a:r>
            <a:r>
              <a:rPr lang="hu-HU" sz="1600" dirty="0" err="1"/>
              <a:t>Lindblad</a:t>
            </a:r>
            <a:r>
              <a:rPr lang="hu-HU" sz="1600" dirty="0"/>
              <a:t>, J. </a:t>
            </a:r>
            <a:r>
              <a:rPr lang="hu-HU" sz="1600" dirty="0" err="1"/>
              <a:t>Th</a:t>
            </a:r>
            <a:r>
              <a:rPr lang="hu-HU" sz="1600" dirty="0"/>
              <a:t>. - </a:t>
            </a:r>
            <a:r>
              <a:rPr lang="hu-HU" sz="1600" dirty="0" err="1"/>
              <a:t>Noordam</a:t>
            </a:r>
            <a:r>
              <a:rPr lang="hu-HU" sz="1600" dirty="0"/>
              <a:t>, D. J. - </a:t>
            </a:r>
            <a:r>
              <a:rPr lang="hu-HU" sz="1600" dirty="0" err="1"/>
              <a:t>Quispel</a:t>
            </a:r>
            <a:r>
              <a:rPr lang="hu-HU" sz="1600" dirty="0"/>
              <a:t>, G. C. - de </a:t>
            </a:r>
            <a:r>
              <a:rPr lang="hu-HU" sz="1600" dirty="0" err="1"/>
              <a:t>Vries</a:t>
            </a:r>
            <a:r>
              <a:rPr lang="hu-HU" sz="1600" dirty="0"/>
              <a:t>, B. M. A. - </a:t>
            </a:r>
            <a:r>
              <a:rPr lang="hu-HU" sz="1600" dirty="0" err="1"/>
              <a:t>Vries</a:t>
            </a:r>
            <a:r>
              <a:rPr lang="hu-HU" sz="1600" dirty="0"/>
              <a:t>, P. H. H.: Nyugat-európai gazdaság- és társadalomtörténet. A </a:t>
            </a:r>
            <a:r>
              <a:rPr lang="hu-HU" sz="1600" dirty="0" err="1"/>
              <a:t>rurális</a:t>
            </a:r>
            <a:r>
              <a:rPr lang="hu-HU" sz="1600" dirty="0"/>
              <a:t> társadalomtól a gondoskodó államig. Osiris Kiadó. Budapest, 1995.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/>
              <a:t>Kosáry</a:t>
            </a:r>
            <a:r>
              <a:rPr lang="hu-HU" sz="1600" dirty="0"/>
              <a:t> Domokos: Újjáépítés és polgárosodás, 1711-1867. Budapest, 1990.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/>
              <a:t>Gyáni</a:t>
            </a:r>
            <a:r>
              <a:rPr lang="hu-HU" sz="1600" dirty="0"/>
              <a:t> Gábor: Kövér György: Magyarország társadalomtörténete a reformkortól a második világháborúig Osiris tankönyvek, 2001.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/>
              <a:t>Jonathan </a:t>
            </a:r>
            <a:r>
              <a:rPr lang="hu-HU" sz="1600" dirty="0" err="1"/>
              <a:t>Dewald</a:t>
            </a:r>
            <a:r>
              <a:rPr lang="hu-HU" sz="1600" dirty="0"/>
              <a:t>: Az európai nemesség története 1400-1800. </a:t>
            </a:r>
            <a:r>
              <a:rPr lang="hu-HU" sz="1600" dirty="0" err="1"/>
              <a:t>Pannonica</a:t>
            </a:r>
            <a:r>
              <a:rPr lang="hu-HU" sz="1600" dirty="0"/>
              <a:t> Kiadó, 2002.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/>
              <a:t>Európa az újkorban (16-18. század) Szerk. </a:t>
            </a:r>
            <a:r>
              <a:rPr lang="hu-HU" sz="1600" dirty="0" err="1"/>
              <a:t>If</a:t>
            </a:r>
            <a:r>
              <a:rPr lang="hu-HU" sz="1600" dirty="0"/>
              <a:t>. Barta János és Angi János. Debrecen 2006.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/>
              <a:t>Mary Evans: </a:t>
            </a:r>
            <a:r>
              <a:rPr lang="hu-HU" sz="1600" dirty="0" err="1"/>
              <a:t>Short</a:t>
            </a:r>
            <a:r>
              <a:rPr lang="hu-HU" sz="1600" dirty="0"/>
              <a:t> </a:t>
            </a:r>
            <a:r>
              <a:rPr lang="hu-HU" sz="1600" dirty="0" err="1"/>
              <a:t>History</a:t>
            </a:r>
            <a:r>
              <a:rPr lang="hu-HU" sz="1600" dirty="0"/>
              <a:t> of Society, </a:t>
            </a:r>
            <a:r>
              <a:rPr lang="hu-HU" sz="1600" dirty="0" err="1"/>
              <a:t>Making</a:t>
            </a:r>
            <a:r>
              <a:rPr lang="hu-HU" sz="1600" dirty="0"/>
              <a:t> of </a:t>
            </a:r>
            <a:r>
              <a:rPr lang="hu-HU" sz="1600" dirty="0" err="1"/>
              <a:t>the</a:t>
            </a:r>
            <a:r>
              <a:rPr lang="hu-HU" sz="1600" dirty="0"/>
              <a:t> Modern World, Open University Press. London, 2006.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/>
              <a:t>Tomka</a:t>
            </a:r>
            <a:r>
              <a:rPr lang="hu-HU" sz="1600" dirty="0"/>
              <a:t> Béla: Európa társadalomtörténete a 20. században. Osiris Kiadó, 2009.</a:t>
            </a:r>
          </a:p>
        </p:txBody>
      </p:sp>
      <p:sp>
        <p:nvSpPr>
          <p:cNvPr id="3" name="Cím 12">
            <a:extLst>
              <a:ext uri="{FF2B5EF4-FFF2-40B4-BE49-F238E27FC236}">
                <a16:creationId xmlns:a16="http://schemas.microsoft.com/office/drawing/2014/main" id="{FBAD2843-D1B4-4FDF-99E5-372CF0270EB6}"/>
              </a:ext>
            </a:extLst>
          </p:cNvPr>
          <p:cNvSpPr txBox="1">
            <a:spLocks/>
          </p:cNvSpPr>
          <p:nvPr/>
        </p:nvSpPr>
        <p:spPr>
          <a:xfrm>
            <a:off x="281444" y="3418247"/>
            <a:ext cx="10935853" cy="35790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1800" b="1" dirty="0">
                <a:latin typeface="+mn-lt"/>
                <a:ea typeface="+mn-ea"/>
                <a:cs typeface="+mn-cs"/>
              </a:rPr>
              <a:t>Irodalom/</a:t>
            </a:r>
            <a:r>
              <a:rPr lang="uk-UA" sz="1800" b="1" i="1" dirty="0">
                <a:latin typeface="+mn-lt"/>
                <a:ea typeface="+mn-ea"/>
                <a:cs typeface="+mn-cs"/>
              </a:rPr>
              <a:t>Література</a:t>
            </a:r>
            <a:endParaRPr lang="hu-HU" sz="1800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514896C-A33A-4BB6-A21E-BA89A71C876A}"/>
              </a:ext>
            </a:extLst>
          </p:cNvPr>
          <p:cNvSpPr/>
          <p:nvPr/>
        </p:nvSpPr>
        <p:spPr>
          <a:xfrm>
            <a:off x="281444" y="336754"/>
            <a:ext cx="1168888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u-HU" b="1" dirty="0"/>
              <a:t>Kreditérték</a:t>
            </a:r>
            <a:r>
              <a:rPr lang="hu-HU" dirty="0"/>
              <a:t>/</a:t>
            </a:r>
            <a:r>
              <a:rPr lang="uk-UA" dirty="0"/>
              <a:t>кредит: 4</a:t>
            </a:r>
          </a:p>
          <a:p>
            <a:pPr algn="just">
              <a:spcBef>
                <a:spcPts val="600"/>
              </a:spcBef>
            </a:pPr>
            <a:r>
              <a:rPr lang="hu-HU" b="1" dirty="0"/>
              <a:t>Óraszám</a:t>
            </a:r>
            <a:r>
              <a:rPr lang="hu-HU" dirty="0"/>
              <a:t>/</a:t>
            </a:r>
            <a:r>
              <a:rPr lang="uk-UA" dirty="0"/>
              <a:t>годин: 120</a:t>
            </a:r>
          </a:p>
          <a:p>
            <a:pPr algn="just">
              <a:spcBef>
                <a:spcPts val="600"/>
              </a:spcBef>
            </a:pPr>
            <a:r>
              <a:rPr lang="hu-HU" b="1" dirty="0"/>
              <a:t>A tantárgy teljesítésének és értékelésének feltételei/ </a:t>
            </a:r>
            <a:r>
              <a:rPr lang="uk-UA" dirty="0"/>
              <a:t>Критерії контролю та оцінювання результатів навчання</a:t>
            </a:r>
            <a:r>
              <a:rPr lang="hu-HU" b="1" dirty="0"/>
              <a:t>: </a:t>
            </a:r>
            <a:br>
              <a:rPr lang="uk-UA" b="1" dirty="0"/>
            </a:br>
            <a:r>
              <a:rPr lang="uk-UA" dirty="0"/>
              <a:t>- </a:t>
            </a:r>
            <a:r>
              <a:rPr lang="hu-HU" dirty="0"/>
              <a:t>önálló munka egy választott témából, annak bemutatása (prezentálása)/</a:t>
            </a:r>
            <a:r>
              <a:rPr lang="uk-UA" dirty="0"/>
              <a:t>самостійна робота над обраною темою,</a:t>
            </a:r>
            <a:r>
              <a:rPr lang="hu-HU" dirty="0"/>
              <a:t> </a:t>
            </a:r>
            <a:r>
              <a:rPr lang="uk-UA" dirty="0"/>
              <a:t>презентація </a:t>
            </a:r>
          </a:p>
          <a:p>
            <a:pPr algn="just"/>
            <a:r>
              <a:rPr lang="uk-UA" dirty="0"/>
              <a:t>. </a:t>
            </a:r>
            <a:r>
              <a:rPr lang="hu-HU" dirty="0"/>
              <a:t>modulzáró dolgozat az előadások, önálló munkák és szemináriumi témakörökből/ </a:t>
            </a:r>
            <a:r>
              <a:rPr lang="uk-UA" dirty="0"/>
              <a:t>модульний контроль- на лекції, самостійні роботи та теми семінарів</a:t>
            </a:r>
          </a:p>
          <a:p>
            <a:pPr algn="just"/>
            <a:r>
              <a:rPr lang="hu-HU" dirty="0"/>
              <a:t>A gyakorlati munkák során megszerezhető maximálisan 40 pont. A vizsgán megszerezhető 60 pont. A vizsgatételek három vizsgakérdésből állnak: egyenként 20 pontot érnek./ </a:t>
            </a:r>
            <a:r>
              <a:rPr lang="uk-UA" dirty="0"/>
              <a:t>У навчальний період можливо здобути максимально 40 балів, а на іспиті 60 балів. Іспит складається з трьох питань: по 20 балів за кожне.</a:t>
            </a:r>
            <a:endParaRPr lang="hu-HU" dirty="0"/>
          </a:p>
          <a:p>
            <a:pPr marL="285750" indent="-285750" algn="just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04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kirodalom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9_TF03431380_TF03431380.potx" id="{399966B5-33C4-4AF0-B10A-9A2C5DC77FE0}" vid="{77A26543-CCDC-42AD-A333-20DA361A37C6}"/>
    </a:ext>
  </a:extLst>
</a:theme>
</file>

<file path=ppt/theme/theme2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Oktatási bemutató, sávos és hajszálcsíkos arculat (szélesvásznú)</Template>
  <TotalTime>0</TotalTime>
  <Words>817</Words>
  <Application>Microsoft Office PowerPoint</Application>
  <PresentationFormat>Szélesvásznú</PresentationFormat>
  <Paragraphs>50</Paragraphs>
  <Slides>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Euphemia</vt:lpstr>
      <vt:lpstr>Plantagenet Cherokee</vt:lpstr>
      <vt:lpstr>Wingdings</vt:lpstr>
      <vt:lpstr>Szakirodalom 16x9</vt:lpstr>
      <vt:lpstr>Rendiség és polgárosodás Európában Станове суспільство та його перетворення в Європі 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2021-08-16T14:47:03Z</dcterms:created>
  <dcterms:modified xsi:type="dcterms:W3CDTF">2021-08-23T10:19:49Z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