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1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94B-070A-4AC0-A451-F5367DF70676}" type="datetimeFigureOut">
              <a:rPr lang="hu-HU" smtClean="0"/>
              <a:t>2022. 02. 20.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A159-154C-437A-A500-E2DA6A8DAB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615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94B-070A-4AC0-A451-F5367DF70676}" type="datetimeFigureOut">
              <a:rPr lang="hu-HU" smtClean="0"/>
              <a:t>2022. 02. 20.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A159-154C-437A-A500-E2DA6A8DAB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599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94B-070A-4AC0-A451-F5367DF70676}" type="datetimeFigureOut">
              <a:rPr lang="hu-HU" smtClean="0"/>
              <a:t>2022. 02. 20.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A159-154C-437A-A500-E2DA6A8DAB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865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94B-070A-4AC0-A451-F5367DF70676}" type="datetimeFigureOut">
              <a:rPr lang="hu-HU" smtClean="0"/>
              <a:t>2022. 02. 20.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A159-154C-437A-A500-E2DA6A8DAB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953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94B-070A-4AC0-A451-F5367DF70676}" type="datetimeFigureOut">
              <a:rPr lang="hu-HU" smtClean="0"/>
              <a:t>2022. 02. 20.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A159-154C-437A-A500-E2DA6A8DAB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527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94B-070A-4AC0-A451-F5367DF70676}" type="datetimeFigureOut">
              <a:rPr lang="hu-HU" smtClean="0"/>
              <a:t>2022. 02. 20.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A159-154C-437A-A500-E2DA6A8DAB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620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94B-070A-4AC0-A451-F5367DF70676}" type="datetimeFigureOut">
              <a:rPr lang="hu-HU" smtClean="0"/>
              <a:t>2022. 02. 20.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A159-154C-437A-A500-E2DA6A8DAB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97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94B-070A-4AC0-A451-F5367DF70676}" type="datetimeFigureOut">
              <a:rPr lang="hu-HU" smtClean="0"/>
              <a:t>2022. 02. 20.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A159-154C-437A-A500-E2DA6A8DAB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040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94B-070A-4AC0-A451-F5367DF70676}" type="datetimeFigureOut">
              <a:rPr lang="hu-HU" smtClean="0"/>
              <a:t>2022. 02. 20.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A159-154C-437A-A500-E2DA6A8DAB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759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94B-070A-4AC0-A451-F5367DF70676}" type="datetimeFigureOut">
              <a:rPr lang="hu-HU" smtClean="0"/>
              <a:t>2022. 02. 20.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A159-154C-437A-A500-E2DA6A8DAB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929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94B-070A-4AC0-A451-F5367DF70676}" type="datetimeFigureOut">
              <a:rPr lang="hu-HU" smtClean="0"/>
              <a:t>2022. 02. 20.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A159-154C-437A-A500-E2DA6A8DAB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22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0F94B-070A-4AC0-A451-F5367DF70676}" type="datetimeFigureOut">
              <a:rPr lang="hu-HU" smtClean="0"/>
              <a:t>2022. 02. 20.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BA159-154C-437A-A500-E2DA6A8DAB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064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45702" y="3553252"/>
            <a:ext cx="1089432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latin typeface="Comic Sans MS" panose="030F0702030302020204" pitchFamily="66" charset="0"/>
              </a:rPr>
              <a:t>РОЗВ'ЯЗУВАННЯ ОЛІМПІАДНИХ ЗАДАЧ З ХІМІЇ/</a:t>
            </a:r>
            <a:endParaRPr lang="hu-HU" sz="3200" b="1" dirty="0">
              <a:latin typeface="Comic Sans MS" panose="030F0702030302020204" pitchFamily="66" charset="0"/>
            </a:endParaRPr>
          </a:p>
          <a:p>
            <a:pPr algn="ctr"/>
            <a:r>
              <a:rPr lang="hu-HU" sz="3200" b="1" dirty="0">
                <a:latin typeface="Comic Sans MS" panose="030F0702030302020204" pitchFamily="66" charset="0"/>
              </a:rPr>
              <a:t>VERSENYFELADATOK MEGOLDÁSA KÉMIÁBÓL</a:t>
            </a:r>
          </a:p>
        </p:txBody>
      </p:sp>
    </p:spTree>
    <p:extLst>
      <p:ext uri="{BB962C8B-B14F-4D97-AF65-F5344CB8AC3E}">
        <p14:creationId xmlns:p14="http://schemas.microsoft.com/office/powerpoint/2010/main" val="2268941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FC4EFE6-F620-4F90-83E4-E3B0638D2A31}"/>
              </a:ext>
            </a:extLst>
          </p:cNvPr>
          <p:cNvSpPr txBox="1"/>
          <p:nvPr/>
        </p:nvSpPr>
        <p:spPr>
          <a:xfrm>
            <a:off x="696664" y="124376"/>
            <a:ext cx="115412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2800" b="1" dirty="0">
                <a:latin typeface="Comic Sans MS" panose="030F0702030302020204" pitchFamily="66" charset="0"/>
              </a:rPr>
              <a:t>VERSENYFELADATOK MEGOLDÁSA KÉMIÁBÓL</a:t>
            </a:r>
          </a:p>
        </p:txBody>
      </p:sp>
      <p:grpSp>
        <p:nvGrpSpPr>
          <p:cNvPr id="2" name="Csoportba foglalás 1"/>
          <p:cNvGrpSpPr/>
          <p:nvPr/>
        </p:nvGrpSpPr>
        <p:grpSpPr>
          <a:xfrm>
            <a:off x="383458" y="1788676"/>
            <a:ext cx="3908322" cy="1664046"/>
            <a:chOff x="383458" y="1788676"/>
            <a:chExt cx="3908322" cy="166404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39FFB43-F048-4B69-860D-2532AA452ED3}"/>
                </a:ext>
              </a:extLst>
            </p:cNvPr>
            <p:cNvSpPr txBox="1"/>
            <p:nvPr/>
          </p:nvSpPr>
          <p:spPr>
            <a:xfrm>
              <a:off x="383458" y="2188786"/>
              <a:ext cx="3908322" cy="12639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uk-UA" sz="2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Előadás: </a:t>
              </a:r>
              <a:r>
                <a:rPr lang="hu-HU" sz="2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  <a:endParaRPr lang="uk-UA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uk-UA" sz="2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Szeminárium/gyakorlat: </a:t>
              </a:r>
              <a:r>
                <a:rPr lang="hu-HU" sz="2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  <a:endParaRPr lang="uk-UA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uk-UA" sz="2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Önálló munka: </a:t>
              </a:r>
              <a:r>
                <a:rPr lang="hu-HU" sz="2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60</a:t>
              </a:r>
              <a:endPara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740465C-9855-43E9-9B67-1206F36DA3FC}"/>
                </a:ext>
              </a:extLst>
            </p:cNvPr>
            <p:cNvSpPr txBox="1"/>
            <p:nvPr/>
          </p:nvSpPr>
          <p:spPr>
            <a:xfrm>
              <a:off x="696664" y="1788676"/>
              <a:ext cx="23748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Tantárgy szerkezete</a:t>
              </a:r>
              <a:endPara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623A6279-2691-43F5-9CF0-532B845C0EEC}"/>
              </a:ext>
            </a:extLst>
          </p:cNvPr>
          <p:cNvSpPr txBox="1"/>
          <p:nvPr/>
        </p:nvSpPr>
        <p:spPr>
          <a:xfrm>
            <a:off x="2761434" y="734411"/>
            <a:ext cx="79383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Tárgyfelelős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oktató</a:t>
            </a:r>
            <a:r>
              <a:rPr lang="hu-H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GB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Szemr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ád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Emil,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CSc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kémiai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tud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(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PhD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docens</a:t>
            </a:r>
            <a:endParaRPr lang="en-GB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2241550"/>
            <a:r>
              <a:rPr lang="hu-HU" sz="2000"/>
              <a:t>Bak Éva</a:t>
            </a:r>
            <a:endParaRPr lang="uk-UA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735C02-EA5E-4D72-BE0D-CA178826111E}"/>
              </a:ext>
            </a:extLst>
          </p:cNvPr>
          <p:cNvSpPr txBox="1"/>
          <p:nvPr/>
        </p:nvSpPr>
        <p:spPr>
          <a:xfrm>
            <a:off x="5239265" y="1788676"/>
            <a:ext cx="654826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Versenyfeladatok megoldása kémiából -  a tantárgy  biztosítja a hallgatók számára  a számítási feladat konkrét témájához tartozó tudásterület fejlesztését, a problémamegoldással kapcsolatos </a:t>
            </a:r>
            <a:r>
              <a:rPr lang="hu-HU" sz="2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metakognitív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tudást, rendszerezési képességet, a kombinatív képesség és a deduktív gondolkodás fejlesztését.</a:t>
            </a:r>
            <a:endParaRPr lang="uk-UA" sz="2000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01EAB-A941-4C65-A52D-602F0247F3D7}"/>
              </a:ext>
            </a:extLst>
          </p:cNvPr>
          <p:cNvSpPr txBox="1"/>
          <p:nvPr/>
        </p:nvSpPr>
        <p:spPr>
          <a:xfrm>
            <a:off x="104880" y="4284745"/>
            <a:ext cx="531310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en-GB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előadások</a:t>
            </a:r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témái</a:t>
            </a:r>
            <a:endParaRPr lang="en-GB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 </a:t>
            </a:r>
            <a:r>
              <a:rPr lang="en-GB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kémia</a:t>
            </a:r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mint </a:t>
            </a:r>
            <a:r>
              <a:rPr lang="en-GB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tudomány</a:t>
            </a:r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kialakulása</a:t>
            </a:r>
            <a:endParaRPr lang="en-GB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 </a:t>
            </a:r>
            <a:r>
              <a:rPr lang="en-GB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kémiai</a:t>
            </a:r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tudományok</a:t>
            </a:r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differenciálása</a:t>
            </a:r>
            <a:endParaRPr lang="en-GB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 </a:t>
            </a:r>
            <a:r>
              <a:rPr lang="en-GB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kémia</a:t>
            </a:r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fejlődésének</a:t>
            </a:r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legújabb</a:t>
            </a:r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korszaka</a:t>
            </a:r>
            <a:endParaRPr lang="en-GB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A55AE2-7D60-4BE7-B36C-D744BC2920F9}"/>
              </a:ext>
            </a:extLst>
          </p:cNvPr>
          <p:cNvSpPr txBox="1"/>
          <p:nvPr/>
        </p:nvSpPr>
        <p:spPr>
          <a:xfrm>
            <a:off x="5333886" y="3884635"/>
            <a:ext cx="6359022" cy="2273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 hallgató</a:t>
            </a:r>
            <a:r>
              <a:rPr lang="hu-HU" sz="2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nak</a:t>
            </a:r>
            <a:r>
              <a:rPr lang="uk-UA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Tudnia kell: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recízen és következetesen használni a kémiai fogalmakat és összefüggéseket, valamint a kémiai szaknyelvet.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Képesnek kell lennie: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elemezni, értelmezni, megoldani a szöveges feladatokat.</a:t>
            </a:r>
            <a:endParaRPr lang="uk-UA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366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83059" y="1902078"/>
            <a:ext cx="113558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hu-HU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A számítási feladatok konkrét témájához (oldatok, gázok, </a:t>
            </a:r>
            <a:r>
              <a:rPr lang="hu-HU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sztöchiometria</a:t>
            </a:r>
            <a:r>
              <a:rPr lang="hu-HU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, termokémia, egyensúlyok, elektrokémia) tartozó tudásterületek fejlesztése és elmélyítése, a hallgatók problémamegoldással kapcsolatos tudásának fejlesztése. Az absztrakciós és  problémamegoldó gondolkodás fejlesztése. Önképzési és önfejlesztési készségek elsajátítása.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5FC4EFE6-F620-4F90-83E4-E3B0638D2A31}"/>
              </a:ext>
            </a:extLst>
          </p:cNvPr>
          <p:cNvSpPr txBox="1"/>
          <p:nvPr/>
        </p:nvSpPr>
        <p:spPr>
          <a:xfrm>
            <a:off x="783162" y="260300"/>
            <a:ext cx="97818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3200" b="1" dirty="0">
                <a:latin typeface="Comic Sans MS" panose="030F0702030302020204" pitchFamily="66" charset="0"/>
              </a:rPr>
              <a:t>A tantárgy célja</a:t>
            </a:r>
          </a:p>
        </p:txBody>
      </p:sp>
    </p:spTree>
    <p:extLst>
      <p:ext uri="{BB962C8B-B14F-4D97-AF65-F5344CB8AC3E}">
        <p14:creationId xmlns:p14="http://schemas.microsoft.com/office/powerpoint/2010/main" val="1110779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>
            <a:spLocks noChangeArrowheads="1"/>
          </p:cNvSpPr>
          <p:nvPr/>
        </p:nvSpPr>
        <p:spPr bwMode="auto">
          <a:xfrm>
            <a:off x="2211859" y="75952"/>
            <a:ext cx="986069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hu-HU" sz="2400" b="1" dirty="0">
                <a:latin typeface="Comic Sans MS" panose="030F0702030302020204" pitchFamily="66" charset="0"/>
              </a:rPr>
              <a:t>Feladat</a:t>
            </a:r>
            <a:r>
              <a:rPr lang="uk-UA" sz="2400" b="1" dirty="0">
                <a:latin typeface="Comic Sans MS" panose="030F0702030302020204" pitchFamily="66" charset="0"/>
              </a:rPr>
              <a:t>: </a:t>
            </a:r>
            <a:r>
              <a:rPr lang="uk-UA" sz="2400" dirty="0">
                <a:latin typeface="Comic Sans MS" panose="030F0702030302020204" pitchFamily="66" charset="0"/>
              </a:rPr>
              <a:t> </a:t>
            </a:r>
            <a:r>
              <a:rPr lang="hu-HU" sz="2000" b="1" dirty="0">
                <a:latin typeface="Comic Sans MS" panose="030F0702030302020204" pitchFamily="66" charset="0"/>
              </a:rPr>
              <a:t>Az alábbi </a:t>
            </a:r>
            <a:r>
              <a:rPr lang="uk-UA" sz="2000" b="1" dirty="0">
                <a:latin typeface="Comic Sans MS" panose="030F0702030302020204" pitchFamily="66" charset="0"/>
              </a:rPr>
              <a:t> А</a:t>
            </a:r>
            <a:r>
              <a:rPr lang="hu-HU" sz="2000" b="1" baseline="-25000" dirty="0">
                <a:latin typeface="Comic Sans MS" panose="030F0702030302020204" pitchFamily="66" charset="0"/>
              </a:rPr>
              <a:t>(g)</a:t>
            </a:r>
            <a:r>
              <a:rPr lang="uk-UA" sz="2000" b="1" dirty="0">
                <a:latin typeface="Comic Sans MS" panose="030F0702030302020204" pitchFamily="66" charset="0"/>
              </a:rPr>
              <a:t> + 2В</a:t>
            </a:r>
            <a:r>
              <a:rPr lang="hu-HU" sz="2000" b="1" baseline="-25000" dirty="0">
                <a:latin typeface="Comic Sans MS" panose="030F0702030302020204" pitchFamily="66" charset="0"/>
              </a:rPr>
              <a:t>(g)</a:t>
            </a:r>
            <a:r>
              <a:rPr lang="uk-UA" sz="2000" b="1" dirty="0">
                <a:latin typeface="Comic Sans MS" panose="030F0702030302020204" pitchFamily="66" charset="0"/>
              </a:rPr>
              <a:t> = С</a:t>
            </a:r>
            <a:r>
              <a:rPr lang="hu-HU" sz="2000" b="1" baseline="-25000" dirty="0">
                <a:latin typeface="Comic Sans MS" panose="030F0702030302020204" pitchFamily="66" charset="0"/>
              </a:rPr>
              <a:t>(g)</a:t>
            </a:r>
            <a:r>
              <a:rPr lang="uk-UA" sz="2000" b="1" dirty="0">
                <a:latin typeface="Comic Sans MS" panose="030F0702030302020204" pitchFamily="66" charset="0"/>
              </a:rPr>
              <a:t> </a:t>
            </a:r>
            <a:r>
              <a:rPr lang="hu-HU" sz="2000" b="1" dirty="0">
                <a:latin typeface="Comic Sans MS" panose="030F0702030302020204" pitchFamily="66" charset="0"/>
              </a:rPr>
              <a:t>egyensúlyi rendszerben az egyensúlyi koncentrációk a következők</a:t>
            </a:r>
            <a:r>
              <a:rPr lang="uk-UA" sz="2000" b="1" dirty="0">
                <a:latin typeface="Comic Sans MS" panose="030F0702030302020204" pitchFamily="66" charset="0"/>
              </a:rPr>
              <a:t>: [А]</a:t>
            </a:r>
            <a:r>
              <a:rPr lang="hu-HU" sz="2000" b="1" baseline="-25000" dirty="0">
                <a:latin typeface="Comic Sans MS" panose="030F0702030302020204" pitchFamily="66" charset="0"/>
              </a:rPr>
              <a:t>e</a:t>
            </a:r>
            <a:r>
              <a:rPr lang="uk-UA" sz="2000" b="1" dirty="0">
                <a:latin typeface="Comic Sans MS" panose="030F0702030302020204" pitchFamily="66" charset="0"/>
              </a:rPr>
              <a:t> = 0,06 </a:t>
            </a:r>
            <a:r>
              <a:rPr lang="hu-HU" sz="2000" b="1" dirty="0">
                <a:latin typeface="Comic Sans MS" panose="030F0702030302020204" pitchFamily="66" charset="0"/>
              </a:rPr>
              <a:t>mol</a:t>
            </a:r>
            <a:r>
              <a:rPr lang="uk-UA" sz="2000" b="1" dirty="0">
                <a:latin typeface="Comic Sans MS" panose="030F0702030302020204" pitchFamily="66" charset="0"/>
              </a:rPr>
              <a:t>/</a:t>
            </a:r>
            <a:r>
              <a:rPr lang="hu-HU" sz="2000" b="1" dirty="0">
                <a:latin typeface="Comic Sans MS" panose="030F0702030302020204" pitchFamily="66" charset="0"/>
              </a:rPr>
              <a:t>l</a:t>
            </a:r>
            <a:r>
              <a:rPr lang="uk-UA" sz="2000" b="1" dirty="0">
                <a:latin typeface="Comic Sans MS" panose="030F0702030302020204" pitchFamily="66" charset="0"/>
              </a:rPr>
              <a:t>; [В]</a:t>
            </a:r>
            <a:r>
              <a:rPr lang="hu-HU" sz="2000" b="1" baseline="-25000" dirty="0">
                <a:latin typeface="Comic Sans MS" panose="030F0702030302020204" pitchFamily="66" charset="0"/>
              </a:rPr>
              <a:t>e</a:t>
            </a:r>
            <a:r>
              <a:rPr lang="uk-UA" sz="2000" b="1" dirty="0">
                <a:latin typeface="Comic Sans MS" panose="030F0702030302020204" pitchFamily="66" charset="0"/>
              </a:rPr>
              <a:t> = 0,12 </a:t>
            </a:r>
            <a:r>
              <a:rPr lang="hu-HU" sz="2000" b="1" dirty="0">
                <a:latin typeface="Comic Sans MS" panose="030F0702030302020204" pitchFamily="66" charset="0"/>
              </a:rPr>
              <a:t>mol</a:t>
            </a:r>
            <a:r>
              <a:rPr lang="uk-UA" sz="2000" b="1" dirty="0">
                <a:latin typeface="Comic Sans MS" panose="030F0702030302020204" pitchFamily="66" charset="0"/>
              </a:rPr>
              <a:t>/</a:t>
            </a:r>
            <a:r>
              <a:rPr lang="hu-HU" sz="2000" b="1" dirty="0">
                <a:latin typeface="Comic Sans MS" panose="030F0702030302020204" pitchFamily="66" charset="0"/>
              </a:rPr>
              <a:t>l</a:t>
            </a:r>
            <a:r>
              <a:rPr lang="uk-UA" sz="2000" b="1" dirty="0">
                <a:latin typeface="Comic Sans MS" panose="030F0702030302020204" pitchFamily="66" charset="0"/>
              </a:rPr>
              <a:t> [С]</a:t>
            </a:r>
            <a:r>
              <a:rPr lang="hu-HU" sz="2000" b="1" baseline="-25000" dirty="0">
                <a:latin typeface="Comic Sans MS" panose="030F0702030302020204" pitchFamily="66" charset="0"/>
              </a:rPr>
              <a:t>e</a:t>
            </a:r>
            <a:r>
              <a:rPr lang="uk-UA" sz="2000" b="1" dirty="0">
                <a:latin typeface="Comic Sans MS" panose="030F0702030302020204" pitchFamily="66" charset="0"/>
              </a:rPr>
              <a:t> = 0,2</a:t>
            </a:r>
            <a:r>
              <a:rPr lang="hu-HU" sz="2000" b="1" dirty="0">
                <a:latin typeface="Comic Sans MS" panose="030F0702030302020204" pitchFamily="66" charset="0"/>
              </a:rPr>
              <a:t>16</a:t>
            </a:r>
            <a:r>
              <a:rPr lang="uk-UA" sz="2000" b="1" dirty="0">
                <a:latin typeface="Comic Sans MS" panose="030F0702030302020204" pitchFamily="66" charset="0"/>
              </a:rPr>
              <a:t> </a:t>
            </a:r>
            <a:r>
              <a:rPr lang="hu-HU" sz="2000" b="1" dirty="0">
                <a:latin typeface="Comic Sans MS" panose="030F0702030302020204" pitchFamily="66" charset="0"/>
              </a:rPr>
              <a:t>mol</a:t>
            </a:r>
            <a:r>
              <a:rPr lang="uk-UA" sz="2000" b="1" dirty="0">
                <a:latin typeface="Comic Sans MS" panose="030F0702030302020204" pitchFamily="66" charset="0"/>
              </a:rPr>
              <a:t>/</a:t>
            </a:r>
            <a:r>
              <a:rPr lang="hu-HU" sz="2000" b="1" dirty="0">
                <a:latin typeface="Comic Sans MS" panose="030F0702030302020204" pitchFamily="66" charset="0"/>
              </a:rPr>
              <a:t>l</a:t>
            </a:r>
            <a:r>
              <a:rPr lang="uk-UA" sz="2000" b="1" dirty="0">
                <a:latin typeface="Comic Sans MS" panose="030F0702030302020204" pitchFamily="66" charset="0"/>
              </a:rPr>
              <a:t>. </a:t>
            </a:r>
            <a:r>
              <a:rPr lang="hu-HU" sz="2000" b="1" dirty="0">
                <a:latin typeface="Comic Sans MS" panose="030F0702030302020204" pitchFamily="66" charset="0"/>
              </a:rPr>
              <a:t>Határozd meg az egyensúlyi állandó értékét és a kiindulási koncentrációkat</a:t>
            </a:r>
            <a:r>
              <a:rPr lang="uk-UA" sz="2000" b="1" dirty="0">
                <a:latin typeface="Comic Sans MS" panose="030F0702030302020204" pitchFamily="66" charset="0"/>
              </a:rPr>
              <a:t>. </a:t>
            </a:r>
            <a:endParaRPr lang="hu-HU" sz="2000" b="1" dirty="0">
              <a:latin typeface="Comic Sans MS" panose="030F0702030302020204" pitchFamily="66" charset="0"/>
            </a:endParaRPr>
          </a:p>
        </p:txBody>
      </p:sp>
      <p:sp>
        <p:nvSpPr>
          <p:cNvPr id="4" name="Téglalap 3"/>
          <p:cNvSpPr>
            <a:spLocks noChangeArrowheads="1"/>
          </p:cNvSpPr>
          <p:nvPr/>
        </p:nvSpPr>
        <p:spPr bwMode="auto">
          <a:xfrm>
            <a:off x="3984626" y="2874963"/>
            <a:ext cx="88046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А</a:t>
            </a:r>
            <a:r>
              <a:rPr lang="hu-HU" sz="2400" b="1" baseline="-25000" dirty="0">
                <a:solidFill>
                  <a:schemeClr val="bg1"/>
                </a:solidFill>
                <a:latin typeface="Comic Sans MS" panose="030F0702030302020204" pitchFamily="66" charset="0"/>
              </a:rPr>
              <a:t>(g)</a:t>
            </a:r>
            <a:r>
              <a:rPr lang="uk-UA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+          2В</a:t>
            </a:r>
            <a:r>
              <a:rPr lang="hu-HU" sz="2400" b="1" baseline="-25000" dirty="0">
                <a:solidFill>
                  <a:schemeClr val="bg1"/>
                </a:solidFill>
                <a:latin typeface="Comic Sans MS" panose="030F0702030302020204" pitchFamily="66" charset="0"/>
              </a:rPr>
              <a:t>(g)</a:t>
            </a:r>
            <a:r>
              <a:rPr lang="uk-UA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=    </a:t>
            </a:r>
            <a:r>
              <a:rPr lang="hu-HU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</a:t>
            </a:r>
            <a:r>
              <a:rPr lang="uk-UA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С</a:t>
            </a:r>
            <a:r>
              <a:rPr lang="hu-HU" sz="2400" b="1" baseline="-25000" dirty="0">
                <a:solidFill>
                  <a:schemeClr val="bg1"/>
                </a:solidFill>
                <a:latin typeface="Comic Sans MS" panose="030F0702030302020204" pitchFamily="66" charset="0"/>
              </a:rPr>
              <a:t>(g)</a:t>
            </a:r>
          </a:p>
        </p:txBody>
      </p:sp>
      <p:grpSp>
        <p:nvGrpSpPr>
          <p:cNvPr id="2" name="Csoportba foglalás 1"/>
          <p:cNvGrpSpPr/>
          <p:nvPr/>
        </p:nvGrpSpPr>
        <p:grpSpPr>
          <a:xfrm>
            <a:off x="847726" y="3716338"/>
            <a:ext cx="3525838" cy="1109663"/>
            <a:chOff x="1631950" y="3716338"/>
            <a:chExt cx="2741614" cy="1109663"/>
          </a:xfrm>
        </p:grpSpPr>
        <p:sp>
          <p:nvSpPr>
            <p:cNvPr id="5" name="Szövegdoboz 4"/>
            <p:cNvSpPr txBox="1">
              <a:spLocks noChangeArrowheads="1"/>
            </p:cNvSpPr>
            <p:nvPr/>
          </p:nvSpPr>
          <p:spPr bwMode="auto">
            <a:xfrm>
              <a:off x="1631951" y="3716338"/>
              <a:ext cx="274161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hu-HU" sz="20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Kiindulási koncentráció</a:t>
              </a:r>
            </a:p>
          </p:txBody>
        </p:sp>
        <p:sp>
          <p:nvSpPr>
            <p:cNvPr id="6" name="Szövegdoboz 5"/>
            <p:cNvSpPr txBox="1">
              <a:spLocks noChangeArrowheads="1"/>
            </p:cNvSpPr>
            <p:nvPr/>
          </p:nvSpPr>
          <p:spPr bwMode="auto">
            <a:xfrm>
              <a:off x="1631950" y="4429126"/>
              <a:ext cx="21415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hu-HU" sz="20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Átalakul</a:t>
              </a:r>
            </a:p>
          </p:txBody>
        </p:sp>
      </p:grpSp>
      <p:sp>
        <p:nvSpPr>
          <p:cNvPr id="7" name="Szövegdoboz 6"/>
          <p:cNvSpPr txBox="1">
            <a:spLocks noChangeArrowheads="1"/>
          </p:cNvSpPr>
          <p:nvPr/>
        </p:nvSpPr>
        <p:spPr bwMode="auto">
          <a:xfrm>
            <a:off x="1524001" y="5270500"/>
            <a:ext cx="3317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hu-HU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Egyensúlyi koncentráció</a:t>
            </a:r>
            <a:r>
              <a:rPr lang="uk-UA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:</a:t>
            </a:r>
            <a:endParaRPr lang="hu-HU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4943476" y="5349875"/>
            <a:ext cx="13516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bg1"/>
                </a:solidFill>
                <a:latin typeface="Comic Sans MS" panose="030F0702030302020204" pitchFamily="66" charset="0"/>
              </a:rPr>
              <a:t>0,06 </a:t>
            </a: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</a:rPr>
              <a:t>mol</a:t>
            </a:r>
            <a:r>
              <a:rPr lang="uk-UA" b="1" dirty="0">
                <a:solidFill>
                  <a:schemeClr val="bg1"/>
                </a:solidFill>
                <a:latin typeface="Comic Sans MS" panose="030F0702030302020204" pitchFamily="66" charset="0"/>
              </a:rPr>
              <a:t>/</a:t>
            </a: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  <a:endParaRPr lang="hu-HU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6775451" y="5300663"/>
            <a:ext cx="13516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bg1"/>
                </a:solidFill>
                <a:latin typeface="Comic Sans MS" panose="030F0702030302020204" pitchFamily="66" charset="0"/>
              </a:rPr>
              <a:t>0,12 </a:t>
            </a: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</a:rPr>
              <a:t>mol</a:t>
            </a:r>
            <a:r>
              <a:rPr lang="uk-UA" b="1" dirty="0">
                <a:solidFill>
                  <a:schemeClr val="bg1"/>
                </a:solidFill>
                <a:latin typeface="Comic Sans MS" panose="030F0702030302020204" pitchFamily="66" charset="0"/>
              </a:rPr>
              <a:t>/</a:t>
            </a: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  <a:endParaRPr lang="hu-HU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9136063" y="5300663"/>
            <a:ext cx="15921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bg1"/>
                </a:solidFill>
                <a:latin typeface="Comic Sans MS" panose="030F0702030302020204" pitchFamily="66" charset="0"/>
              </a:rPr>
              <a:t>0,2</a:t>
            </a: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</a:rPr>
              <a:t>16</a:t>
            </a:r>
            <a:r>
              <a:rPr lang="uk-UA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</a:rPr>
              <a:t>mol</a:t>
            </a:r>
            <a:r>
              <a:rPr lang="uk-UA" b="1" dirty="0">
                <a:solidFill>
                  <a:schemeClr val="bg1"/>
                </a:solidFill>
                <a:latin typeface="Comic Sans MS" panose="030F0702030302020204" pitchFamily="66" charset="0"/>
              </a:rPr>
              <a:t>/</a:t>
            </a: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  <a:r>
              <a:rPr lang="uk-UA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endParaRPr lang="hu-HU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4829175" y="4465638"/>
            <a:ext cx="1492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bg1"/>
                </a:solidFill>
                <a:latin typeface="Comic Sans MS" panose="030F0702030302020204" pitchFamily="66" charset="0"/>
              </a:rPr>
              <a:t>0,216 </a:t>
            </a: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</a:rPr>
              <a:t>mol</a:t>
            </a:r>
            <a:r>
              <a:rPr lang="uk-UA" b="1" dirty="0">
                <a:solidFill>
                  <a:schemeClr val="bg1"/>
                </a:solidFill>
                <a:latin typeface="Comic Sans MS" panose="030F0702030302020204" pitchFamily="66" charset="0"/>
              </a:rPr>
              <a:t>/</a:t>
            </a: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  <a:endParaRPr lang="hu-HU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6659563" y="4465638"/>
            <a:ext cx="1492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bg1"/>
                </a:solidFill>
                <a:latin typeface="Comic Sans MS" panose="030F0702030302020204" pitchFamily="66" charset="0"/>
              </a:rPr>
              <a:t>0,432 </a:t>
            </a: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</a:rPr>
              <a:t>mol</a:t>
            </a:r>
            <a:r>
              <a:rPr lang="uk-UA" b="1" dirty="0">
                <a:solidFill>
                  <a:schemeClr val="bg1"/>
                </a:solidFill>
                <a:latin typeface="Comic Sans MS" panose="030F0702030302020204" pitchFamily="66" charset="0"/>
              </a:rPr>
              <a:t>/</a:t>
            </a: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  <a:endParaRPr lang="hu-HU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églalap 13"/>
          <p:cNvSpPr>
            <a:spLocks noChangeArrowheads="1"/>
          </p:cNvSpPr>
          <p:nvPr/>
        </p:nvSpPr>
        <p:spPr bwMode="auto">
          <a:xfrm>
            <a:off x="8991600" y="4435475"/>
            <a:ext cx="1492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bg1"/>
                </a:solidFill>
                <a:latin typeface="Comic Sans MS" panose="030F0702030302020204" pitchFamily="66" charset="0"/>
              </a:rPr>
              <a:t>0,216 </a:t>
            </a: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</a:rPr>
              <a:t>mol</a:t>
            </a:r>
            <a:r>
              <a:rPr lang="uk-UA" b="1" dirty="0">
                <a:solidFill>
                  <a:schemeClr val="bg1"/>
                </a:solidFill>
                <a:latin typeface="Comic Sans MS" panose="030F0702030302020204" pitchFamily="66" charset="0"/>
              </a:rPr>
              <a:t>/</a:t>
            </a: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  <a:endParaRPr lang="hu-HU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4727575" y="3644900"/>
            <a:ext cx="1492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bg1"/>
                </a:solidFill>
                <a:latin typeface="Comic Sans MS" panose="030F0702030302020204" pitchFamily="66" charset="0"/>
              </a:rPr>
              <a:t>0,276 </a:t>
            </a: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</a:rPr>
              <a:t>mol</a:t>
            </a:r>
            <a:r>
              <a:rPr lang="uk-UA" b="1" dirty="0">
                <a:solidFill>
                  <a:schemeClr val="bg1"/>
                </a:solidFill>
                <a:latin typeface="Comic Sans MS" panose="030F0702030302020204" pitchFamily="66" charset="0"/>
              </a:rPr>
              <a:t>/</a:t>
            </a: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  <a:endParaRPr lang="hu-HU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auto">
          <a:xfrm>
            <a:off x="6659563" y="3716338"/>
            <a:ext cx="1492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bg1"/>
                </a:solidFill>
                <a:latin typeface="Comic Sans MS" panose="030F0702030302020204" pitchFamily="66" charset="0"/>
              </a:rPr>
              <a:t>0,552 </a:t>
            </a: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</a:rPr>
              <a:t>mol</a:t>
            </a:r>
            <a:r>
              <a:rPr lang="uk-UA" b="1" dirty="0">
                <a:solidFill>
                  <a:schemeClr val="bg1"/>
                </a:solidFill>
                <a:latin typeface="Comic Sans MS" panose="030F0702030302020204" pitchFamily="66" charset="0"/>
              </a:rPr>
              <a:t>/</a:t>
            </a: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  <a:endParaRPr lang="hu-HU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églalap 16"/>
          <p:cNvSpPr>
            <a:spLocks noChangeArrowheads="1"/>
          </p:cNvSpPr>
          <p:nvPr/>
        </p:nvSpPr>
        <p:spPr bwMode="auto">
          <a:xfrm>
            <a:off x="9605964" y="3624263"/>
            <a:ext cx="300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b="1">
                <a:solidFill>
                  <a:schemeClr val="bg1"/>
                </a:solidFill>
              </a:rPr>
              <a:t>0</a:t>
            </a:r>
            <a:endParaRPr lang="hu-HU">
              <a:solidFill>
                <a:schemeClr val="bg1"/>
              </a:solidFill>
            </a:endParaRPr>
          </a:p>
        </p:txBody>
      </p:sp>
      <p:cxnSp>
        <p:nvCxnSpPr>
          <p:cNvPr id="19" name="Egyenes összekötő 18"/>
          <p:cNvCxnSpPr/>
          <p:nvPr/>
        </p:nvCxnSpPr>
        <p:spPr>
          <a:xfrm>
            <a:off x="1631951" y="5157788"/>
            <a:ext cx="90011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4656138" y="2717801"/>
            <a:ext cx="0" cy="31591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 flipV="1">
            <a:off x="9902825" y="4803776"/>
            <a:ext cx="0" cy="4667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/>
          <p:nvPr/>
        </p:nvCxnSpPr>
        <p:spPr>
          <a:xfrm flipH="1">
            <a:off x="8256588" y="4619625"/>
            <a:ext cx="6477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>
            <a:stCxn id="13" idx="1"/>
            <a:endCxn id="12" idx="3"/>
          </p:cNvCxnSpPr>
          <p:nvPr/>
        </p:nvCxnSpPr>
        <p:spPr>
          <a:xfrm flipH="1">
            <a:off x="6091059" y="4650304"/>
            <a:ext cx="56850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/>
          <p:nvPr/>
        </p:nvCxnSpPr>
        <p:spPr>
          <a:xfrm flipV="1">
            <a:off x="7104063" y="4835526"/>
            <a:ext cx="0" cy="4349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Egyenes összekötő nyíllal 37"/>
          <p:cNvCxnSpPr/>
          <p:nvPr/>
        </p:nvCxnSpPr>
        <p:spPr>
          <a:xfrm flipV="1">
            <a:off x="5375275" y="4829175"/>
            <a:ext cx="0" cy="520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Szövegdoboz 38"/>
          <p:cNvSpPr txBox="1">
            <a:spLocks noChangeArrowheads="1"/>
          </p:cNvSpPr>
          <p:nvPr/>
        </p:nvSpPr>
        <p:spPr bwMode="auto">
          <a:xfrm>
            <a:off x="4945063" y="4783138"/>
            <a:ext cx="336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400" b="1" dirty="0">
                <a:solidFill>
                  <a:schemeClr val="bg1"/>
                </a:solidFill>
              </a:rPr>
              <a:t>+</a:t>
            </a:r>
            <a:endParaRPr lang="hu-HU" sz="2400" b="1" dirty="0">
              <a:solidFill>
                <a:schemeClr val="bg1"/>
              </a:solidFill>
            </a:endParaRPr>
          </a:p>
        </p:txBody>
      </p:sp>
      <p:sp>
        <p:nvSpPr>
          <p:cNvPr id="40" name="Szövegdoboz 39"/>
          <p:cNvSpPr txBox="1">
            <a:spLocks noChangeArrowheads="1"/>
          </p:cNvSpPr>
          <p:nvPr/>
        </p:nvSpPr>
        <p:spPr bwMode="auto">
          <a:xfrm>
            <a:off x="6753226" y="4802189"/>
            <a:ext cx="334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400" b="1" dirty="0">
                <a:solidFill>
                  <a:schemeClr val="bg1"/>
                </a:solidFill>
              </a:rPr>
              <a:t>+</a:t>
            </a:r>
            <a:endParaRPr lang="hu-HU" sz="2400" b="1" dirty="0">
              <a:solidFill>
                <a:schemeClr val="bg1"/>
              </a:solidFill>
            </a:endParaRPr>
          </a:p>
        </p:txBody>
      </p:sp>
      <p:cxnSp>
        <p:nvCxnSpPr>
          <p:cNvPr id="42" name="Egyenes összekötő nyíllal 41"/>
          <p:cNvCxnSpPr/>
          <p:nvPr/>
        </p:nvCxnSpPr>
        <p:spPr>
          <a:xfrm flipV="1">
            <a:off x="5375275" y="4014789"/>
            <a:ext cx="0" cy="4143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Egyenes összekötő nyíllal 42"/>
          <p:cNvCxnSpPr/>
          <p:nvPr/>
        </p:nvCxnSpPr>
        <p:spPr>
          <a:xfrm flipV="1">
            <a:off x="7126288" y="4049714"/>
            <a:ext cx="0" cy="4159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Téglalap 4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67609" y="5861836"/>
            <a:ext cx="2478243" cy="738664"/>
          </a:xfrm>
          <a:prstGeom prst="rect">
            <a:avLst/>
          </a:prstGeom>
          <a:blipFill rotWithShape="1">
            <a:blip r:embed="rId2">
              <a:lum bright="70000" contrast="-70000"/>
            </a:blip>
            <a:stretch>
              <a:fillRect l="-3686" r="-2703" b="-4132"/>
            </a:stretch>
          </a:blipFill>
        </p:spPr>
        <p:txBody>
          <a:bodyPr/>
          <a:lstStyle/>
          <a:p>
            <a:pPr>
              <a:defRPr/>
            </a:pPr>
            <a:r>
              <a:rPr lang="hu-HU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3603714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45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245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95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345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395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95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7950"/>
                            </p:stCondLst>
                            <p:childTnLst>
                              <p:par>
                                <p:cTn id="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311</Words>
  <Application>Microsoft Office PowerPoint</Application>
  <PresentationFormat>Szélesvásznú</PresentationFormat>
  <Paragraphs>36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Erzsébet</dc:creator>
  <cp:lastModifiedBy>Zoltán Csoma</cp:lastModifiedBy>
  <cp:revision>13</cp:revision>
  <dcterms:created xsi:type="dcterms:W3CDTF">2021-08-28T19:24:47Z</dcterms:created>
  <dcterms:modified xsi:type="dcterms:W3CDTF">2022-02-20T18:46:38Z</dcterms:modified>
</cp:coreProperties>
</file>